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7" r:id="rId3"/>
    <p:sldId id="284" r:id="rId4"/>
    <p:sldId id="283" r:id="rId5"/>
    <p:sldId id="285" r:id="rId6"/>
    <p:sldId id="265" r:id="rId7"/>
    <p:sldId id="267" r:id="rId8"/>
    <p:sldId id="269" r:id="rId9"/>
    <p:sldId id="272" r:id="rId10"/>
    <p:sldId id="270" r:id="rId11"/>
    <p:sldId id="273" r:id="rId12"/>
    <p:sldId id="274" r:id="rId13"/>
    <p:sldId id="275" r:id="rId14"/>
    <p:sldId id="276" r:id="rId15"/>
    <p:sldId id="277" r:id="rId16"/>
    <p:sldId id="278" r:id="rId17"/>
    <p:sldId id="291" r:id="rId18"/>
    <p:sldId id="290" r:id="rId19"/>
    <p:sldId id="279" r:id="rId20"/>
    <p:sldId id="280" r:id="rId21"/>
    <p:sldId id="281" r:id="rId22"/>
    <p:sldId id="282" r:id="rId23"/>
    <p:sldId id="286" r:id="rId24"/>
    <p:sldId id="292" r:id="rId25"/>
    <p:sldId id="293" r:id="rId26"/>
    <p:sldId id="289" r:id="rId27"/>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718"/>
  </p:normalViewPr>
  <p:slideViewPr>
    <p:cSldViewPr snapToGrid="0" snapToObjects="1">
      <p:cViewPr>
        <p:scale>
          <a:sx n="62" d="100"/>
          <a:sy n="62" d="100"/>
        </p:scale>
        <p:origin x="1056" y="32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e de titre">
    <p:spTree>
      <p:nvGrpSpPr>
        <p:cNvPr id="1" name=""/>
        <p:cNvGrpSpPr/>
        <p:nvPr/>
      </p:nvGrpSpPr>
      <p:grpSpPr>
        <a:xfrm>
          <a:off x="0" y="0"/>
          <a:ext cx="0" cy="0"/>
          <a:chOff x="0" y="0"/>
          <a:chExt cx="0" cy="0"/>
        </a:xfrm>
      </p:grpSpPr>
      <p:grpSp>
        <p:nvGrpSpPr>
          <p:cNvPr id="19" name="Group 18"/>
          <p:cNvGrpSpPr/>
          <p:nvPr/>
        </p:nvGrpSpPr>
        <p:grpSpPr>
          <a:xfrm>
            <a:off x="546100" y="-4763"/>
            <a:ext cx="5014912" cy="6862763"/>
            <a:chOff x="2928938" y="-4763"/>
            <a:chExt cx="5014912" cy="6862763"/>
          </a:xfrm>
        </p:grpSpPr>
        <p:sp>
          <p:nvSpPr>
            <p:cNvPr id="22" name="Freeform 6"/>
            <p:cNvSpPr/>
            <p:nvPr/>
          </p:nvSpPr>
          <p:spPr bwMode="auto">
            <a:xfrm>
              <a:off x="3367088" y="-4763"/>
              <a:ext cx="1063625" cy="2782888"/>
            </a:xfrm>
            <a:custGeom>
              <a:avLst/>
              <a:gdLst/>
              <a:ahLst/>
              <a:cxnLst/>
              <a:rect l="0" t="0" r="r" b="b"/>
              <a:pathLst>
                <a:path w="670" h="1753">
                  <a:moveTo>
                    <a:pt x="0" y="1696"/>
                  </a:moveTo>
                  <a:lnTo>
                    <a:pt x="225" y="1753"/>
                  </a:lnTo>
                  <a:lnTo>
                    <a:pt x="670" y="0"/>
                  </a:lnTo>
                  <a:lnTo>
                    <a:pt x="430" y="0"/>
                  </a:lnTo>
                  <a:lnTo>
                    <a:pt x="0" y="1696"/>
                  </a:lnTo>
                  <a:close/>
                </a:path>
              </a:pathLst>
            </a:custGeom>
            <a:solidFill>
              <a:schemeClr val="accent1"/>
            </a:solidFill>
            <a:ln>
              <a:noFill/>
            </a:ln>
          </p:spPr>
        </p:sp>
        <p:sp>
          <p:nvSpPr>
            <p:cNvPr id="23" name="Freeform 7"/>
            <p:cNvSpPr/>
            <p:nvPr/>
          </p:nvSpPr>
          <p:spPr bwMode="auto">
            <a:xfrm>
              <a:off x="2928938" y="-4763"/>
              <a:ext cx="1035050" cy="2673350"/>
            </a:xfrm>
            <a:custGeom>
              <a:avLst/>
              <a:gdLst/>
              <a:ahLst/>
              <a:cxnLst/>
              <a:rect l="0" t="0" r="r" b="b"/>
              <a:pathLst>
                <a:path w="652" h="1684">
                  <a:moveTo>
                    <a:pt x="225" y="1684"/>
                  </a:moveTo>
                  <a:lnTo>
                    <a:pt x="652" y="0"/>
                  </a:lnTo>
                  <a:lnTo>
                    <a:pt x="411" y="0"/>
                  </a:lnTo>
                  <a:lnTo>
                    <a:pt x="0" y="1627"/>
                  </a:lnTo>
                  <a:lnTo>
                    <a:pt x="219" y="1681"/>
                  </a:lnTo>
                  <a:lnTo>
                    <a:pt x="225" y="1684"/>
                  </a:lnTo>
                  <a:close/>
                </a:path>
              </a:pathLst>
            </a:custGeom>
            <a:solidFill>
              <a:schemeClr val="tx1">
                <a:lumMod val="65000"/>
                <a:lumOff val="35000"/>
              </a:schemeClr>
            </a:solidFill>
            <a:ln>
              <a:noFill/>
            </a:ln>
          </p:spPr>
        </p:sp>
        <p:sp>
          <p:nvSpPr>
            <p:cNvPr id="24" name="Freeform 9"/>
            <p:cNvSpPr/>
            <p:nvPr/>
          </p:nvSpPr>
          <p:spPr bwMode="auto">
            <a:xfrm>
              <a:off x="2928938" y="2582862"/>
              <a:ext cx="2693987" cy="4275138"/>
            </a:xfrm>
            <a:custGeom>
              <a:avLst/>
              <a:gdLst/>
              <a:ahLst/>
              <a:cxnLst/>
              <a:rect l="0" t="0" r="r" b="b"/>
              <a:pathLst>
                <a:path w="1697" h="2693">
                  <a:moveTo>
                    <a:pt x="0" y="0"/>
                  </a:moveTo>
                  <a:lnTo>
                    <a:pt x="1622" y="2693"/>
                  </a:lnTo>
                  <a:lnTo>
                    <a:pt x="1697" y="2693"/>
                  </a:lnTo>
                  <a:lnTo>
                    <a:pt x="0" y="0"/>
                  </a:lnTo>
                  <a:close/>
                </a:path>
              </a:pathLst>
            </a:custGeom>
            <a:solidFill>
              <a:schemeClr val="tx1">
                <a:lumMod val="85000"/>
                <a:lumOff val="15000"/>
              </a:schemeClr>
            </a:solidFill>
            <a:ln>
              <a:noFill/>
            </a:ln>
          </p:spPr>
        </p:sp>
        <p:sp>
          <p:nvSpPr>
            <p:cNvPr id="25" name="Freeform 10"/>
            <p:cNvSpPr/>
            <p:nvPr/>
          </p:nvSpPr>
          <p:spPr bwMode="auto">
            <a:xfrm>
              <a:off x="3371850" y="2692400"/>
              <a:ext cx="3332162" cy="4165600"/>
            </a:xfrm>
            <a:custGeom>
              <a:avLst/>
              <a:gdLst/>
              <a:ahLst/>
              <a:cxnLst/>
              <a:rect l="0" t="0" r="r" b="b"/>
              <a:pathLst>
                <a:path w="2099" h="2624">
                  <a:moveTo>
                    <a:pt x="2099" y="2624"/>
                  </a:moveTo>
                  <a:lnTo>
                    <a:pt x="0" y="0"/>
                  </a:lnTo>
                  <a:lnTo>
                    <a:pt x="2021" y="2624"/>
                  </a:lnTo>
                  <a:lnTo>
                    <a:pt x="2099" y="2624"/>
                  </a:lnTo>
                  <a:close/>
                </a:path>
              </a:pathLst>
            </a:custGeom>
            <a:solidFill>
              <a:schemeClr val="accent1">
                <a:lumMod val="50000"/>
              </a:schemeClr>
            </a:solidFill>
            <a:ln>
              <a:noFill/>
            </a:ln>
          </p:spPr>
        </p:sp>
        <p:sp>
          <p:nvSpPr>
            <p:cNvPr id="26" name="Freeform 11"/>
            <p:cNvSpPr/>
            <p:nvPr/>
          </p:nvSpPr>
          <p:spPr bwMode="auto">
            <a:xfrm>
              <a:off x="3367088" y="2687637"/>
              <a:ext cx="4576762" cy="4170363"/>
            </a:xfrm>
            <a:custGeom>
              <a:avLst/>
              <a:gdLst/>
              <a:ahLst/>
              <a:cxnLst/>
              <a:rect l="0" t="0" r="r" b="b"/>
              <a:pathLst>
                <a:path w="2883" h="2627">
                  <a:moveTo>
                    <a:pt x="0" y="0"/>
                  </a:moveTo>
                  <a:lnTo>
                    <a:pt x="3" y="3"/>
                  </a:lnTo>
                  <a:lnTo>
                    <a:pt x="2102" y="2627"/>
                  </a:lnTo>
                  <a:lnTo>
                    <a:pt x="2883" y="2627"/>
                  </a:lnTo>
                  <a:lnTo>
                    <a:pt x="225" y="57"/>
                  </a:lnTo>
                  <a:lnTo>
                    <a:pt x="0" y="0"/>
                  </a:lnTo>
                  <a:close/>
                </a:path>
              </a:pathLst>
            </a:custGeom>
            <a:solidFill>
              <a:schemeClr val="accent1">
                <a:lumMod val="75000"/>
              </a:schemeClr>
            </a:solidFill>
            <a:ln>
              <a:noFill/>
            </a:ln>
          </p:spPr>
        </p:sp>
        <p:sp>
          <p:nvSpPr>
            <p:cNvPr id="27" name="Freeform 12"/>
            <p:cNvSpPr/>
            <p:nvPr/>
          </p:nvSpPr>
          <p:spPr bwMode="auto">
            <a:xfrm>
              <a:off x="2928938" y="2578100"/>
              <a:ext cx="3584575" cy="4279900"/>
            </a:xfrm>
            <a:custGeom>
              <a:avLst/>
              <a:gdLst/>
              <a:ahLst/>
              <a:cxnLst/>
              <a:rect l="0" t="0" r="r" b="b"/>
              <a:pathLst>
                <a:path w="2258" h="2696">
                  <a:moveTo>
                    <a:pt x="2258" y="2696"/>
                  </a:moveTo>
                  <a:lnTo>
                    <a:pt x="264" y="111"/>
                  </a:lnTo>
                  <a:lnTo>
                    <a:pt x="228" y="60"/>
                  </a:lnTo>
                  <a:lnTo>
                    <a:pt x="225" y="57"/>
                  </a:lnTo>
                  <a:lnTo>
                    <a:pt x="0" y="0"/>
                  </a:lnTo>
                  <a:lnTo>
                    <a:pt x="0" y="3"/>
                  </a:lnTo>
                  <a:lnTo>
                    <a:pt x="1697" y="2696"/>
                  </a:lnTo>
                  <a:lnTo>
                    <a:pt x="2258" y="2696"/>
                  </a:lnTo>
                  <a:close/>
                </a:path>
              </a:pathLst>
            </a:custGeom>
            <a:solidFill>
              <a:schemeClr val="tx1">
                <a:lumMod val="75000"/>
                <a:lumOff val="25000"/>
              </a:schemeClr>
            </a:solidFill>
            <a:ln>
              <a:noFill/>
            </a:ln>
          </p:spPr>
        </p:sp>
      </p:grpSp>
      <p:sp>
        <p:nvSpPr>
          <p:cNvPr id="2" name="Title 1"/>
          <p:cNvSpPr>
            <a:spLocks noGrp="1"/>
          </p:cNvSpPr>
          <p:nvPr>
            <p:ph type="ctrTitle"/>
          </p:nvPr>
        </p:nvSpPr>
        <p:spPr>
          <a:xfrm>
            <a:off x="2928401" y="1380068"/>
            <a:ext cx="8574622" cy="2616199"/>
          </a:xfrm>
        </p:spPr>
        <p:txBody>
          <a:bodyPr anchor="b">
            <a:normAutofit/>
          </a:bodyPr>
          <a:lstStyle>
            <a:lvl1pPr algn="r">
              <a:defRPr sz="6000">
                <a:effectLst/>
              </a:defRPr>
            </a:lvl1pPr>
          </a:lstStyle>
          <a:p>
            <a:r>
              <a:rPr lang="fr-FR" smtClean="0"/>
              <a:t>Modifiez le style du titre</a:t>
            </a:r>
            <a:endParaRPr lang="en-US" dirty="0"/>
          </a:p>
        </p:txBody>
      </p:sp>
      <p:sp>
        <p:nvSpPr>
          <p:cNvPr id="3" name="Subtitle 2"/>
          <p:cNvSpPr>
            <a:spLocks noGrp="1"/>
          </p:cNvSpPr>
          <p:nvPr>
            <p:ph type="subTitle" idx="1"/>
          </p:nvPr>
        </p:nvSpPr>
        <p:spPr>
          <a:xfrm>
            <a:off x="4515377" y="3996267"/>
            <a:ext cx="6987645" cy="1388534"/>
          </a:xfrm>
        </p:spPr>
        <p:txBody>
          <a:bodyPr anchor="t">
            <a:normAutofit/>
          </a:bodyPr>
          <a:lstStyle>
            <a:lvl1pPr marL="0" indent="0" algn="r">
              <a:buNone/>
              <a:defRPr sz="21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smtClean="0"/>
              <a:t>Modifier le style des sous-titres du masque</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11/16/2022</a:t>
            </a:fld>
            <a:endParaRPr lang="en-US" dirty="0"/>
          </a:p>
        </p:txBody>
      </p:sp>
      <p:sp>
        <p:nvSpPr>
          <p:cNvPr id="5" name="Footer Placeholder 4"/>
          <p:cNvSpPr>
            <a:spLocks noGrp="1"/>
          </p:cNvSpPr>
          <p:nvPr>
            <p:ph type="ftr" sz="quarter" idx="11"/>
          </p:nvPr>
        </p:nvSpPr>
        <p:spPr>
          <a:xfrm>
            <a:off x="5332412" y="5883275"/>
            <a:ext cx="4324044" cy="365125"/>
          </a:xfrm>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Image panoramique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1484311" y="4732865"/>
            <a:ext cx="10018711" cy="566738"/>
          </a:xfrm>
        </p:spPr>
        <p:txBody>
          <a:bodyPr anchor="b">
            <a:normAutofit/>
          </a:bodyPr>
          <a:lstStyle>
            <a:lvl1pPr algn="ctr">
              <a:defRPr sz="2400" b="0"/>
            </a:lvl1pPr>
          </a:lstStyle>
          <a:p>
            <a:r>
              <a:rPr lang="fr-FR" smtClean="0"/>
              <a:t>Modifiez le style du titre</a:t>
            </a:r>
            <a:endParaRPr lang="en-US" dirty="0"/>
          </a:p>
        </p:txBody>
      </p:sp>
      <p:sp>
        <p:nvSpPr>
          <p:cNvPr id="3" name="Picture Placeholder 2"/>
          <p:cNvSpPr>
            <a:spLocks noGrp="1" noChangeAspect="1"/>
          </p:cNvSpPr>
          <p:nvPr>
            <p:ph type="pic" idx="1"/>
          </p:nvPr>
        </p:nvSpPr>
        <p:spPr>
          <a:xfrm>
            <a:off x="2386012" y="932112"/>
            <a:ext cx="8225944" cy="3164976"/>
          </a:xfrm>
          <a:prstGeom prst="roundRect">
            <a:avLst>
              <a:gd name="adj" fmla="val 4380"/>
            </a:avLst>
          </a:prstGeom>
          <a:ln w="38100">
            <a:gradFill flip="none" rotWithShape="1">
              <a:gsLst>
                <a:gs pos="0">
                  <a:schemeClr val="bg2"/>
                </a:gs>
                <a:gs pos="100000">
                  <a:schemeClr val="bg2">
                    <a:lumMod val="75000"/>
                  </a:schemeClr>
                </a:gs>
              </a:gsLst>
              <a:lin ang="5400000" scaled="0"/>
              <a:tileRect/>
            </a:gra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fr-FR" smtClean="0"/>
              <a:t>Cliquez sur l'icône pour ajouter une image</a:t>
            </a:r>
            <a:endParaRPr lang="en-US" dirty="0"/>
          </a:p>
        </p:txBody>
      </p:sp>
      <p:sp>
        <p:nvSpPr>
          <p:cNvPr id="4" name="Text Placeholder 3"/>
          <p:cNvSpPr>
            <a:spLocks noGrp="1"/>
          </p:cNvSpPr>
          <p:nvPr>
            <p:ph type="body" sz="half" idx="2"/>
          </p:nvPr>
        </p:nvSpPr>
        <p:spPr>
          <a:xfrm>
            <a:off x="1484311" y="5299603"/>
            <a:ext cx="10018711" cy="493712"/>
          </a:xfrm>
        </p:spPr>
        <p:txBody>
          <a:bodyPr>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Modifier les styles du texte du masque</a:t>
            </a:r>
          </a:p>
        </p:txBody>
      </p:sp>
      <p:sp>
        <p:nvSpPr>
          <p:cNvPr id="5" name="Date Placeholder 4"/>
          <p:cNvSpPr>
            <a:spLocks noGrp="1"/>
          </p:cNvSpPr>
          <p:nvPr>
            <p:ph type="dt" sz="half" idx="10"/>
          </p:nvPr>
        </p:nvSpPr>
        <p:spPr/>
        <p:txBody>
          <a:bodyPr/>
          <a:lstStyle/>
          <a:p>
            <a:fld id="{B61BEF0D-F0BB-DE4B-95CE-6DB70DBA9567}" type="datetimeFigureOut">
              <a:rPr lang="en-US" dirty="0"/>
              <a:pPr/>
              <a:t>11/16/2022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‹N°›</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re et légende">
    <p:spTree>
      <p:nvGrpSpPr>
        <p:cNvPr id="1" name=""/>
        <p:cNvGrpSpPr/>
        <p:nvPr/>
      </p:nvGrpSpPr>
      <p:grpSpPr>
        <a:xfrm>
          <a:off x="0" y="0"/>
          <a:ext cx="0" cy="0"/>
          <a:chOff x="0" y="0"/>
          <a:chExt cx="0" cy="0"/>
        </a:xfrm>
      </p:grpSpPr>
      <p:sp>
        <p:nvSpPr>
          <p:cNvPr id="2" name="Title 1"/>
          <p:cNvSpPr>
            <a:spLocks noGrp="1"/>
          </p:cNvSpPr>
          <p:nvPr>
            <p:ph type="title"/>
          </p:nvPr>
        </p:nvSpPr>
        <p:spPr>
          <a:xfrm>
            <a:off x="1484312" y="685800"/>
            <a:ext cx="10018711" cy="3048000"/>
          </a:xfrm>
        </p:spPr>
        <p:txBody>
          <a:bodyPr anchor="ctr">
            <a:normAutofit/>
          </a:bodyPr>
          <a:lstStyle>
            <a:lvl1pPr algn="ctr">
              <a:defRPr sz="3200" b="0" cap="none"/>
            </a:lvl1pPr>
          </a:lstStyle>
          <a:p>
            <a:r>
              <a:rPr lang="fr-FR" smtClean="0"/>
              <a:t>Modifiez le style du titre</a:t>
            </a:r>
            <a:endParaRPr lang="en-US" dirty="0"/>
          </a:p>
        </p:txBody>
      </p:sp>
      <p:sp>
        <p:nvSpPr>
          <p:cNvPr id="3" name="Text Placeholder 2"/>
          <p:cNvSpPr>
            <a:spLocks noGrp="1"/>
          </p:cNvSpPr>
          <p:nvPr>
            <p:ph type="body" idx="1"/>
          </p:nvPr>
        </p:nvSpPr>
        <p:spPr>
          <a:xfrm>
            <a:off x="1484312" y="4343400"/>
            <a:ext cx="10018713" cy="1447800"/>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Modifier les styles du texte du masque</a:t>
            </a:r>
          </a:p>
        </p:txBody>
      </p:sp>
      <p:sp>
        <p:nvSpPr>
          <p:cNvPr id="4" name="Date Placeholder 3"/>
          <p:cNvSpPr>
            <a:spLocks noGrp="1"/>
          </p:cNvSpPr>
          <p:nvPr>
            <p:ph type="dt" sz="half" idx="10"/>
          </p:nvPr>
        </p:nvSpPr>
        <p:spPr/>
        <p:txBody>
          <a:bodyPr/>
          <a:lstStyle/>
          <a:p>
            <a:fld id="{B61BEF0D-F0BB-DE4B-95CE-6DB70DBA9567}" type="datetimeFigureOut">
              <a:rPr lang="en-US" dirty="0"/>
              <a:pPr/>
              <a:t>11/16/2022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itation avec légende">
    <p:spTree>
      <p:nvGrpSpPr>
        <p:cNvPr id="1" name=""/>
        <p:cNvGrpSpPr/>
        <p:nvPr/>
      </p:nvGrpSpPr>
      <p:grpSpPr>
        <a:xfrm>
          <a:off x="0" y="0"/>
          <a:ext cx="0" cy="0"/>
          <a:chOff x="0" y="0"/>
          <a:chExt cx="0" cy="0"/>
        </a:xfrm>
      </p:grpSpPr>
      <p:sp>
        <p:nvSpPr>
          <p:cNvPr id="14" name="TextBox 13"/>
          <p:cNvSpPr txBox="1"/>
          <p:nvPr/>
        </p:nvSpPr>
        <p:spPr>
          <a:xfrm>
            <a:off x="1598612" y="863023"/>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5" name="TextBox 14"/>
          <p:cNvSpPr txBox="1"/>
          <p:nvPr/>
        </p:nvSpPr>
        <p:spPr>
          <a:xfrm>
            <a:off x="10893425" y="2819399"/>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2" name="Title 1"/>
          <p:cNvSpPr>
            <a:spLocks noGrp="1"/>
          </p:cNvSpPr>
          <p:nvPr>
            <p:ph type="title"/>
          </p:nvPr>
        </p:nvSpPr>
        <p:spPr>
          <a:xfrm>
            <a:off x="2208212" y="685800"/>
            <a:ext cx="8990012" cy="2743199"/>
          </a:xfrm>
        </p:spPr>
        <p:txBody>
          <a:bodyPr anchor="ctr">
            <a:normAutofit/>
          </a:bodyPr>
          <a:lstStyle>
            <a:lvl1pPr algn="ctr">
              <a:defRPr sz="3200" b="0" cap="none">
                <a:solidFill>
                  <a:schemeClr val="tx1"/>
                </a:solidFill>
              </a:defRPr>
            </a:lvl1pPr>
          </a:lstStyle>
          <a:p>
            <a:r>
              <a:rPr lang="fr-FR" smtClean="0"/>
              <a:t>Modifiez le style du titre</a:t>
            </a:r>
            <a:endParaRPr lang="en-US" dirty="0"/>
          </a:p>
        </p:txBody>
      </p:sp>
      <p:sp>
        <p:nvSpPr>
          <p:cNvPr id="10" name="Text Placeholder 9"/>
          <p:cNvSpPr>
            <a:spLocks noGrp="1"/>
          </p:cNvSpPr>
          <p:nvPr>
            <p:ph type="body" sz="quarter" idx="13"/>
          </p:nvPr>
        </p:nvSpPr>
        <p:spPr>
          <a:xfrm>
            <a:off x="2436811" y="3428999"/>
            <a:ext cx="8532815" cy="381000"/>
          </a:xfrm>
        </p:spPr>
        <p:txBody>
          <a:bodyPr anchor="ctr">
            <a:normAutofit/>
          </a:bodyPr>
          <a:lstStyle>
            <a:lvl1pPr marL="0" indent="0">
              <a:buFontTx/>
              <a:buNone/>
              <a:defRPr sz="18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fr-FR" smtClean="0"/>
              <a:t>Modifier les styles du texte du masque</a:t>
            </a:r>
          </a:p>
        </p:txBody>
      </p:sp>
      <p:sp>
        <p:nvSpPr>
          <p:cNvPr id="3" name="Text Placeholder 2"/>
          <p:cNvSpPr>
            <a:spLocks noGrp="1"/>
          </p:cNvSpPr>
          <p:nvPr>
            <p:ph type="body" idx="1"/>
          </p:nvPr>
        </p:nvSpPr>
        <p:spPr>
          <a:xfrm>
            <a:off x="1484311" y="4343400"/>
            <a:ext cx="10018711" cy="1447800"/>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Modifier les styles du texte du masque</a:t>
            </a:r>
          </a:p>
        </p:txBody>
      </p:sp>
      <p:sp>
        <p:nvSpPr>
          <p:cNvPr id="4" name="Date Placeholder 3"/>
          <p:cNvSpPr>
            <a:spLocks noGrp="1"/>
          </p:cNvSpPr>
          <p:nvPr>
            <p:ph type="dt" sz="half" idx="10"/>
          </p:nvPr>
        </p:nvSpPr>
        <p:spPr/>
        <p:txBody>
          <a:bodyPr/>
          <a:lstStyle/>
          <a:p>
            <a:fld id="{B61BEF0D-F0BB-DE4B-95CE-6DB70DBA9567}" type="datetimeFigureOut">
              <a:rPr lang="en-US" dirty="0"/>
              <a:pPr/>
              <a:t>11/16/2022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Carte nom">
    <p:spTree>
      <p:nvGrpSpPr>
        <p:cNvPr id="1" name=""/>
        <p:cNvGrpSpPr/>
        <p:nvPr/>
      </p:nvGrpSpPr>
      <p:grpSpPr>
        <a:xfrm>
          <a:off x="0" y="0"/>
          <a:ext cx="0" cy="0"/>
          <a:chOff x="0" y="0"/>
          <a:chExt cx="0" cy="0"/>
        </a:xfrm>
      </p:grpSpPr>
      <p:sp>
        <p:nvSpPr>
          <p:cNvPr id="2" name="Title 1"/>
          <p:cNvSpPr>
            <a:spLocks noGrp="1"/>
          </p:cNvSpPr>
          <p:nvPr>
            <p:ph type="title"/>
          </p:nvPr>
        </p:nvSpPr>
        <p:spPr>
          <a:xfrm>
            <a:off x="1484313" y="3308581"/>
            <a:ext cx="10018709" cy="1468800"/>
          </a:xfrm>
        </p:spPr>
        <p:txBody>
          <a:bodyPr anchor="b">
            <a:normAutofit/>
          </a:bodyPr>
          <a:lstStyle>
            <a:lvl1pPr algn="r">
              <a:defRPr sz="3200" b="0" cap="none"/>
            </a:lvl1pPr>
          </a:lstStyle>
          <a:p>
            <a:r>
              <a:rPr lang="fr-FR" smtClean="0"/>
              <a:t>Modifiez le style du titre</a:t>
            </a:r>
            <a:endParaRPr lang="en-US" dirty="0"/>
          </a:p>
        </p:txBody>
      </p:sp>
      <p:sp>
        <p:nvSpPr>
          <p:cNvPr id="3" name="Text Placeholder 2"/>
          <p:cNvSpPr>
            <a:spLocks noGrp="1"/>
          </p:cNvSpPr>
          <p:nvPr>
            <p:ph type="body" idx="1"/>
          </p:nvPr>
        </p:nvSpPr>
        <p:spPr>
          <a:xfrm>
            <a:off x="1484312" y="4777381"/>
            <a:ext cx="10018710" cy="860400"/>
          </a:xfrm>
        </p:spPr>
        <p:txBody>
          <a:bodyPr anchor="t">
            <a:normAutofit/>
          </a:bodyPr>
          <a:lstStyle>
            <a:lvl1pPr marL="0" indent="0" algn="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Modifier les styles du texte du masque</a:t>
            </a:r>
          </a:p>
        </p:txBody>
      </p:sp>
      <p:sp>
        <p:nvSpPr>
          <p:cNvPr id="4" name="Date Placeholder 3"/>
          <p:cNvSpPr>
            <a:spLocks noGrp="1"/>
          </p:cNvSpPr>
          <p:nvPr>
            <p:ph type="dt" sz="half" idx="10"/>
          </p:nvPr>
        </p:nvSpPr>
        <p:spPr/>
        <p:txBody>
          <a:bodyPr/>
          <a:lstStyle/>
          <a:p>
            <a:fld id="{B61BEF0D-F0BB-DE4B-95CE-6DB70DBA9567}" type="datetimeFigureOut">
              <a:rPr lang="en-US" dirty="0"/>
              <a:pPr/>
              <a:t>11/16/2022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Carte nom citation">
    <p:spTree>
      <p:nvGrpSpPr>
        <p:cNvPr id="1" name=""/>
        <p:cNvGrpSpPr/>
        <p:nvPr/>
      </p:nvGrpSpPr>
      <p:grpSpPr>
        <a:xfrm>
          <a:off x="0" y="0"/>
          <a:ext cx="0" cy="0"/>
          <a:chOff x="0" y="0"/>
          <a:chExt cx="0" cy="0"/>
        </a:xfrm>
      </p:grpSpPr>
      <p:sp>
        <p:nvSpPr>
          <p:cNvPr id="14" name="TextBox 13"/>
          <p:cNvSpPr txBox="1"/>
          <p:nvPr/>
        </p:nvSpPr>
        <p:spPr>
          <a:xfrm>
            <a:off x="1598612" y="863023"/>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5" name="TextBox 14"/>
          <p:cNvSpPr txBox="1"/>
          <p:nvPr/>
        </p:nvSpPr>
        <p:spPr>
          <a:xfrm>
            <a:off x="10893425" y="2819399"/>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2" name="Title 1"/>
          <p:cNvSpPr>
            <a:spLocks noGrp="1"/>
          </p:cNvSpPr>
          <p:nvPr>
            <p:ph type="title"/>
          </p:nvPr>
        </p:nvSpPr>
        <p:spPr>
          <a:xfrm>
            <a:off x="2208212" y="685800"/>
            <a:ext cx="8990012" cy="2743199"/>
          </a:xfrm>
        </p:spPr>
        <p:txBody>
          <a:bodyPr anchor="ctr">
            <a:normAutofit/>
          </a:bodyPr>
          <a:lstStyle>
            <a:lvl1pPr algn="ctr">
              <a:defRPr sz="3200" b="0" cap="none">
                <a:solidFill>
                  <a:schemeClr val="tx1"/>
                </a:solidFill>
              </a:defRPr>
            </a:lvl1pPr>
          </a:lstStyle>
          <a:p>
            <a:r>
              <a:rPr lang="fr-FR" smtClean="0"/>
              <a:t>Modifiez le style du titre</a:t>
            </a:r>
            <a:endParaRPr lang="en-US" dirty="0"/>
          </a:p>
        </p:txBody>
      </p:sp>
      <p:sp>
        <p:nvSpPr>
          <p:cNvPr id="10" name="Text Placeholder 9"/>
          <p:cNvSpPr>
            <a:spLocks noGrp="1"/>
          </p:cNvSpPr>
          <p:nvPr>
            <p:ph type="body" sz="quarter" idx="13"/>
          </p:nvPr>
        </p:nvSpPr>
        <p:spPr>
          <a:xfrm>
            <a:off x="1484313" y="3886200"/>
            <a:ext cx="10018710" cy="889000"/>
          </a:xfrm>
        </p:spPr>
        <p:txBody>
          <a:bodyPr vert="horz" lIns="91440" tIns="45720" rIns="91440" bIns="45720" rtlCol="0" anchor="b">
            <a:normAutofit/>
          </a:bodyPr>
          <a:lstStyle>
            <a:lvl1pPr algn="r">
              <a:buNone/>
              <a:defRPr lang="en-US" sz="2400" b="0" cap="none" dirty="0">
                <a:ln w="3175" cmpd="sng">
                  <a:noFill/>
                </a:ln>
                <a:solidFill>
                  <a:schemeClr val="tx1"/>
                </a:solidFill>
                <a:effectLst/>
              </a:defRPr>
            </a:lvl1pPr>
          </a:lstStyle>
          <a:p>
            <a:pPr marL="0" lvl="0">
              <a:spcBef>
                <a:spcPct val="0"/>
              </a:spcBef>
              <a:buNone/>
            </a:pPr>
            <a:r>
              <a:rPr lang="fr-FR" smtClean="0"/>
              <a:t>Modifier les styles du texte du masque</a:t>
            </a:r>
          </a:p>
        </p:txBody>
      </p:sp>
      <p:sp>
        <p:nvSpPr>
          <p:cNvPr id="3" name="Text Placeholder 2"/>
          <p:cNvSpPr>
            <a:spLocks noGrp="1"/>
          </p:cNvSpPr>
          <p:nvPr>
            <p:ph type="body" idx="1"/>
          </p:nvPr>
        </p:nvSpPr>
        <p:spPr>
          <a:xfrm>
            <a:off x="1484312" y="4775200"/>
            <a:ext cx="10018710" cy="1016000"/>
          </a:xfrm>
        </p:spPr>
        <p:txBody>
          <a:bodyPr anchor="t">
            <a:normAutofit/>
          </a:bodyPr>
          <a:lstStyle>
            <a:lvl1pPr marL="0" indent="0" algn="r">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Modifier les styles du texte du masque</a:t>
            </a:r>
          </a:p>
        </p:txBody>
      </p:sp>
      <p:sp>
        <p:nvSpPr>
          <p:cNvPr id="4" name="Date Placeholder 3"/>
          <p:cNvSpPr>
            <a:spLocks noGrp="1"/>
          </p:cNvSpPr>
          <p:nvPr>
            <p:ph type="dt" sz="half" idx="10"/>
          </p:nvPr>
        </p:nvSpPr>
        <p:spPr/>
        <p:txBody>
          <a:bodyPr/>
          <a:lstStyle/>
          <a:p>
            <a:fld id="{B61BEF0D-F0BB-DE4B-95CE-6DB70DBA9567}" type="datetimeFigureOut">
              <a:rPr lang="en-US" dirty="0"/>
              <a:pPr/>
              <a:t>11/16/2022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Vrai ou faux">
    <p:spTree>
      <p:nvGrpSpPr>
        <p:cNvPr id="1" name=""/>
        <p:cNvGrpSpPr/>
        <p:nvPr/>
      </p:nvGrpSpPr>
      <p:grpSpPr>
        <a:xfrm>
          <a:off x="0" y="0"/>
          <a:ext cx="0" cy="0"/>
          <a:chOff x="0" y="0"/>
          <a:chExt cx="0" cy="0"/>
        </a:xfrm>
      </p:grpSpPr>
      <p:sp>
        <p:nvSpPr>
          <p:cNvPr id="2" name="Title 1"/>
          <p:cNvSpPr>
            <a:spLocks noGrp="1"/>
          </p:cNvSpPr>
          <p:nvPr>
            <p:ph type="title"/>
          </p:nvPr>
        </p:nvSpPr>
        <p:spPr>
          <a:xfrm>
            <a:off x="1484313" y="685800"/>
            <a:ext cx="10018712" cy="2727325"/>
          </a:xfrm>
        </p:spPr>
        <p:txBody>
          <a:bodyPr vert="horz" lIns="91440" tIns="45720" rIns="91440" bIns="45720" rtlCol="0" anchor="ctr">
            <a:normAutofit/>
          </a:bodyPr>
          <a:lstStyle>
            <a:lvl1pPr>
              <a:defRPr lang="en-US" b="0" dirty="0"/>
            </a:lvl1pPr>
          </a:lstStyle>
          <a:p>
            <a:pPr marL="0" lvl="0"/>
            <a:r>
              <a:rPr lang="fr-FR" smtClean="0"/>
              <a:t>Modifiez le style du titre</a:t>
            </a:r>
            <a:endParaRPr lang="en-US" dirty="0"/>
          </a:p>
        </p:txBody>
      </p:sp>
      <p:sp>
        <p:nvSpPr>
          <p:cNvPr id="10" name="Text Placeholder 9"/>
          <p:cNvSpPr>
            <a:spLocks noGrp="1"/>
          </p:cNvSpPr>
          <p:nvPr>
            <p:ph type="body" sz="quarter" idx="13"/>
          </p:nvPr>
        </p:nvSpPr>
        <p:spPr>
          <a:xfrm>
            <a:off x="1484312" y="3505200"/>
            <a:ext cx="10018713" cy="838200"/>
          </a:xfrm>
        </p:spPr>
        <p:txBody>
          <a:bodyPr vert="horz" lIns="91440" tIns="45720" rIns="91440" bIns="45720" rtlCol="0" anchor="b">
            <a:normAutofit/>
          </a:bodyPr>
          <a:lstStyle>
            <a:lvl1pPr>
              <a:buNone/>
              <a:defRPr lang="en-US" sz="2800" b="0" cap="none" dirty="0">
                <a:ln w="3175" cmpd="sng">
                  <a:noFill/>
                </a:ln>
                <a:solidFill>
                  <a:schemeClr val="tx1"/>
                </a:solidFill>
                <a:effectLst/>
              </a:defRPr>
            </a:lvl1pPr>
          </a:lstStyle>
          <a:p>
            <a:pPr marL="0" lvl="0">
              <a:spcBef>
                <a:spcPct val="0"/>
              </a:spcBef>
              <a:buNone/>
            </a:pPr>
            <a:r>
              <a:rPr lang="fr-FR" smtClean="0"/>
              <a:t>Modifier les styles du texte du masque</a:t>
            </a:r>
          </a:p>
        </p:txBody>
      </p:sp>
      <p:sp>
        <p:nvSpPr>
          <p:cNvPr id="3" name="Text Placeholder 2"/>
          <p:cNvSpPr>
            <a:spLocks noGrp="1"/>
          </p:cNvSpPr>
          <p:nvPr>
            <p:ph type="body" idx="1"/>
          </p:nvPr>
        </p:nvSpPr>
        <p:spPr>
          <a:xfrm>
            <a:off x="1484311" y="4343400"/>
            <a:ext cx="10018713" cy="14478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Modifier les styles du texte du masque</a:t>
            </a:r>
          </a:p>
        </p:txBody>
      </p:sp>
      <p:sp>
        <p:nvSpPr>
          <p:cNvPr id="4" name="Date Placeholder 3"/>
          <p:cNvSpPr>
            <a:spLocks noGrp="1"/>
          </p:cNvSpPr>
          <p:nvPr>
            <p:ph type="dt" sz="half" idx="10"/>
          </p:nvPr>
        </p:nvSpPr>
        <p:spPr/>
        <p:txBody>
          <a:bodyPr/>
          <a:lstStyle/>
          <a:p>
            <a:fld id="{B61BEF0D-F0BB-DE4B-95CE-6DB70DBA9567}" type="datetimeFigureOut">
              <a:rPr lang="en-US" dirty="0"/>
              <a:pPr/>
              <a:t>11/16/2022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fr-FR" smtClean="0"/>
              <a:t>Modifiez le style du titre</a:t>
            </a:r>
            <a:endParaRPr lang="en-US" dirty="0"/>
          </a:p>
        </p:txBody>
      </p:sp>
      <p:sp>
        <p:nvSpPr>
          <p:cNvPr id="3" name="Vertical Text Placeholder 2"/>
          <p:cNvSpPr>
            <a:spLocks noGrp="1"/>
          </p:cNvSpPr>
          <p:nvPr>
            <p:ph type="body" orient="vert" idx="1"/>
          </p:nvPr>
        </p:nvSpPr>
        <p:spPr/>
        <p:txBody>
          <a:bodyPr vert="eaVert" anchor="t"/>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11/16/2022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732655" y="685800"/>
            <a:ext cx="1770369" cy="5105400"/>
          </a:xfrm>
        </p:spPr>
        <p:txBody>
          <a:bodyPr vert="eaVert"/>
          <a:lstStyle/>
          <a:p>
            <a:r>
              <a:rPr lang="fr-FR" smtClean="0"/>
              <a:t>Modifiez le style du titre</a:t>
            </a:r>
            <a:endParaRPr lang="en-US" dirty="0"/>
          </a:p>
        </p:txBody>
      </p:sp>
      <p:sp>
        <p:nvSpPr>
          <p:cNvPr id="3" name="Vertical Text Placeholder 2"/>
          <p:cNvSpPr>
            <a:spLocks noGrp="1"/>
          </p:cNvSpPr>
          <p:nvPr>
            <p:ph type="body" orient="vert" idx="1"/>
          </p:nvPr>
        </p:nvSpPr>
        <p:spPr>
          <a:xfrm>
            <a:off x="1484312" y="685800"/>
            <a:ext cx="8019742" cy="5105400"/>
          </a:xfrm>
        </p:spPr>
        <p:txBody>
          <a:bodyPr vert="eaVert" anchor="t"/>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11/16/2022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Modifiez le style du titre</a:t>
            </a:r>
            <a:endParaRPr lang="en-US" dirty="0"/>
          </a:p>
        </p:txBody>
      </p:sp>
      <p:sp>
        <p:nvSpPr>
          <p:cNvPr id="3" name="Content Placeholder 2"/>
          <p:cNvSpPr>
            <a:spLocks noGrp="1"/>
          </p:cNvSpPr>
          <p:nvPr>
            <p:ph idx="1"/>
          </p:nvPr>
        </p:nvSpPr>
        <p:spPr/>
        <p:txBody>
          <a:bodyPr anchor="ctr"/>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11/16/2022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a:xfrm>
            <a:off x="10951856" y="5867131"/>
            <a:ext cx="551167" cy="365125"/>
          </a:xfrm>
        </p:spPr>
        <p:txBody>
          <a:bodyPr/>
          <a:lstStyle/>
          <a:p>
            <a:fld id="{D57F1E4F-1CFF-5643-939E-217C01CDF565}" type="slidenum">
              <a:rPr lang="en-US" dirty="0"/>
              <a:pPr/>
              <a:t>‹N°›</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tête de section">
    <p:spTree>
      <p:nvGrpSpPr>
        <p:cNvPr id="1" name=""/>
        <p:cNvGrpSpPr/>
        <p:nvPr/>
      </p:nvGrpSpPr>
      <p:grpSpPr>
        <a:xfrm>
          <a:off x="0" y="0"/>
          <a:ext cx="0" cy="0"/>
          <a:chOff x="0" y="0"/>
          <a:chExt cx="0" cy="0"/>
        </a:xfrm>
      </p:grpSpPr>
      <p:sp>
        <p:nvSpPr>
          <p:cNvPr id="2" name="Title 1"/>
          <p:cNvSpPr>
            <a:spLocks noGrp="1"/>
          </p:cNvSpPr>
          <p:nvPr>
            <p:ph type="title"/>
          </p:nvPr>
        </p:nvSpPr>
        <p:spPr>
          <a:xfrm>
            <a:off x="2572279" y="2666999"/>
            <a:ext cx="8930747" cy="2110382"/>
          </a:xfrm>
        </p:spPr>
        <p:txBody>
          <a:bodyPr anchor="b"/>
          <a:lstStyle>
            <a:lvl1pPr algn="r">
              <a:defRPr sz="4000" b="0" cap="none"/>
            </a:lvl1pPr>
          </a:lstStyle>
          <a:p>
            <a:r>
              <a:rPr lang="fr-FR" smtClean="0"/>
              <a:t>Modifiez le style du titre</a:t>
            </a:r>
            <a:endParaRPr lang="en-US" dirty="0"/>
          </a:p>
        </p:txBody>
      </p:sp>
      <p:sp>
        <p:nvSpPr>
          <p:cNvPr id="3" name="Text Placeholder 2"/>
          <p:cNvSpPr>
            <a:spLocks noGrp="1"/>
          </p:cNvSpPr>
          <p:nvPr>
            <p:ph type="body" idx="1"/>
          </p:nvPr>
        </p:nvSpPr>
        <p:spPr>
          <a:xfrm>
            <a:off x="2572278" y="4777381"/>
            <a:ext cx="8930748" cy="860400"/>
          </a:xfrm>
        </p:spPr>
        <p:txBody>
          <a:bodyPr anchor="t">
            <a:normAutofit/>
          </a:bodyPr>
          <a:lstStyle>
            <a:lvl1pPr marL="0" indent="0" algn="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Modifier les styles du texte du masque</a:t>
            </a:r>
          </a:p>
        </p:txBody>
      </p:sp>
      <p:sp>
        <p:nvSpPr>
          <p:cNvPr id="4" name="Date Placeholder 3"/>
          <p:cNvSpPr>
            <a:spLocks noGrp="1"/>
          </p:cNvSpPr>
          <p:nvPr>
            <p:ph type="dt" sz="half" idx="10"/>
          </p:nvPr>
        </p:nvSpPr>
        <p:spPr/>
        <p:txBody>
          <a:bodyPr/>
          <a:lstStyle/>
          <a:p>
            <a:fld id="{B61BEF0D-F0BB-DE4B-95CE-6DB70DBA9567}" type="datetimeFigureOut">
              <a:rPr lang="en-US" dirty="0"/>
              <a:pPr/>
              <a:t>11/16/2022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le 1"/>
          <p:cNvSpPr>
            <a:spLocks noGrp="1"/>
          </p:cNvSpPr>
          <p:nvPr>
            <p:ph type="title"/>
          </p:nvPr>
        </p:nvSpPr>
        <p:spPr>
          <a:xfrm>
            <a:off x="1484311" y="685800"/>
            <a:ext cx="10018713" cy="1752599"/>
          </a:xfrm>
        </p:spPr>
        <p:txBody>
          <a:bodyPr/>
          <a:lstStyle/>
          <a:p>
            <a:r>
              <a:rPr lang="fr-FR" smtClean="0"/>
              <a:t>Modifiez le style du titre</a:t>
            </a:r>
            <a:endParaRPr lang="en-US" dirty="0"/>
          </a:p>
        </p:txBody>
      </p:sp>
      <p:sp>
        <p:nvSpPr>
          <p:cNvPr id="3" name="Content Placeholder 2"/>
          <p:cNvSpPr>
            <a:spLocks noGrp="1"/>
          </p:cNvSpPr>
          <p:nvPr>
            <p:ph sz="half" idx="1"/>
          </p:nvPr>
        </p:nvSpPr>
        <p:spPr>
          <a:xfrm>
            <a:off x="1484312" y="2666999"/>
            <a:ext cx="4895055" cy="3124201"/>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Content Placeholder 3"/>
          <p:cNvSpPr>
            <a:spLocks noGrp="1"/>
          </p:cNvSpPr>
          <p:nvPr>
            <p:ph sz="half" idx="2"/>
          </p:nvPr>
        </p:nvSpPr>
        <p:spPr>
          <a:xfrm>
            <a:off x="6607967" y="2667000"/>
            <a:ext cx="4895056" cy="3124200"/>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5" name="Date Placeholder 4"/>
          <p:cNvSpPr>
            <a:spLocks noGrp="1"/>
          </p:cNvSpPr>
          <p:nvPr>
            <p:ph type="dt" sz="half" idx="10"/>
          </p:nvPr>
        </p:nvSpPr>
        <p:spPr/>
        <p:txBody>
          <a:bodyPr/>
          <a:lstStyle/>
          <a:p>
            <a:fld id="{B61BEF0D-F0BB-DE4B-95CE-6DB70DBA9567}" type="datetimeFigureOut">
              <a:rPr lang="en-US" dirty="0"/>
              <a:pPr/>
              <a:t>11/16/2022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‹N°›</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fr-FR" smtClean="0"/>
              <a:t>Modifiez le style du titre</a:t>
            </a:r>
            <a:endParaRPr lang="en-US" dirty="0"/>
          </a:p>
        </p:txBody>
      </p:sp>
      <p:sp>
        <p:nvSpPr>
          <p:cNvPr id="3" name="Text Placeholder 2"/>
          <p:cNvSpPr>
            <a:spLocks noGrp="1"/>
          </p:cNvSpPr>
          <p:nvPr>
            <p:ph type="body" idx="1"/>
          </p:nvPr>
        </p:nvSpPr>
        <p:spPr>
          <a:xfrm>
            <a:off x="1772179" y="2658533"/>
            <a:ext cx="4607188" cy="576262"/>
          </a:xfrm>
        </p:spPr>
        <p:txBody>
          <a:bodyPr anchor="b">
            <a:noAutofit/>
          </a:bodyPr>
          <a:lstStyle>
            <a:lvl1pPr marL="0" indent="0">
              <a:buNone/>
              <a:defRPr sz="2800" b="0">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Modifier les styles du texte du masque</a:t>
            </a:r>
          </a:p>
        </p:txBody>
      </p:sp>
      <p:sp>
        <p:nvSpPr>
          <p:cNvPr id="4" name="Content Placeholder 3"/>
          <p:cNvSpPr>
            <a:spLocks noGrp="1"/>
          </p:cNvSpPr>
          <p:nvPr>
            <p:ph sz="half" idx="2"/>
          </p:nvPr>
        </p:nvSpPr>
        <p:spPr>
          <a:xfrm>
            <a:off x="1484311" y="3335337"/>
            <a:ext cx="4895056" cy="2455862"/>
          </a:xfrm>
        </p:spPr>
        <p:txBody>
          <a:bodyPr anchor="t">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5" name="Text Placeholder 4"/>
          <p:cNvSpPr>
            <a:spLocks noGrp="1"/>
          </p:cNvSpPr>
          <p:nvPr>
            <p:ph type="body" sz="quarter" idx="3"/>
          </p:nvPr>
        </p:nvSpPr>
        <p:spPr>
          <a:xfrm>
            <a:off x="6880487" y="2667000"/>
            <a:ext cx="4622537" cy="576262"/>
          </a:xfrm>
        </p:spPr>
        <p:txBody>
          <a:bodyPr anchor="b">
            <a:noAutofit/>
          </a:bodyPr>
          <a:lstStyle>
            <a:lvl1pPr marL="0" indent="0">
              <a:buNone/>
              <a:defRPr sz="2800" b="0">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Modifier les styles du texte du masque</a:t>
            </a:r>
          </a:p>
        </p:txBody>
      </p:sp>
      <p:sp>
        <p:nvSpPr>
          <p:cNvPr id="6" name="Content Placeholder 5"/>
          <p:cNvSpPr>
            <a:spLocks noGrp="1"/>
          </p:cNvSpPr>
          <p:nvPr>
            <p:ph sz="quarter" idx="4"/>
          </p:nvPr>
        </p:nvSpPr>
        <p:spPr>
          <a:xfrm>
            <a:off x="6607967" y="3335337"/>
            <a:ext cx="4895056" cy="2455862"/>
          </a:xfrm>
        </p:spPr>
        <p:txBody>
          <a:bodyPr anchor="t">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11/16/2022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‹N°›</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Modifiez le style du titre</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11/16/2022</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‹N°›</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11/16/2022</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‹N°›</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1484312" y="1600200"/>
            <a:ext cx="3549121" cy="1371600"/>
          </a:xfrm>
        </p:spPr>
        <p:txBody>
          <a:bodyPr anchor="b">
            <a:normAutofit/>
          </a:bodyPr>
          <a:lstStyle>
            <a:lvl1pPr algn="ctr">
              <a:defRPr sz="2400" b="0"/>
            </a:lvl1pPr>
          </a:lstStyle>
          <a:p>
            <a:r>
              <a:rPr lang="fr-FR" smtClean="0"/>
              <a:t>Modifiez le style du titre</a:t>
            </a:r>
            <a:endParaRPr lang="en-US" dirty="0"/>
          </a:p>
        </p:txBody>
      </p:sp>
      <p:sp>
        <p:nvSpPr>
          <p:cNvPr id="3" name="Content Placeholder 2"/>
          <p:cNvSpPr>
            <a:spLocks noGrp="1"/>
          </p:cNvSpPr>
          <p:nvPr>
            <p:ph idx="1"/>
          </p:nvPr>
        </p:nvSpPr>
        <p:spPr>
          <a:xfrm>
            <a:off x="5262033" y="685799"/>
            <a:ext cx="6240990" cy="5105401"/>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Text Placeholder 3"/>
          <p:cNvSpPr>
            <a:spLocks noGrp="1"/>
          </p:cNvSpPr>
          <p:nvPr>
            <p:ph type="body" sz="half" idx="2"/>
          </p:nvPr>
        </p:nvSpPr>
        <p:spPr>
          <a:xfrm>
            <a:off x="1484312" y="2971800"/>
            <a:ext cx="3549121" cy="18288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Modifier les styles du texte du masque</a:t>
            </a:r>
          </a:p>
        </p:txBody>
      </p:sp>
      <p:sp>
        <p:nvSpPr>
          <p:cNvPr id="5" name="Date Placeholder 4"/>
          <p:cNvSpPr>
            <a:spLocks noGrp="1"/>
          </p:cNvSpPr>
          <p:nvPr>
            <p:ph type="dt" sz="half" idx="10"/>
          </p:nvPr>
        </p:nvSpPr>
        <p:spPr/>
        <p:txBody>
          <a:bodyPr/>
          <a:lstStyle/>
          <a:p>
            <a:fld id="{B61BEF0D-F0BB-DE4B-95CE-6DB70DBA9567}" type="datetimeFigureOut">
              <a:rPr lang="en-US" dirty="0"/>
              <a:pPr/>
              <a:t>11/16/2022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‹N°›</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1482724" y="1752599"/>
            <a:ext cx="5426158" cy="1371600"/>
          </a:xfrm>
        </p:spPr>
        <p:txBody>
          <a:bodyPr anchor="b">
            <a:normAutofit/>
          </a:bodyPr>
          <a:lstStyle>
            <a:lvl1pPr algn="ctr">
              <a:defRPr sz="2800" b="0"/>
            </a:lvl1pPr>
          </a:lstStyle>
          <a:p>
            <a:r>
              <a:rPr lang="fr-FR" smtClean="0"/>
              <a:t>Modifiez le style du titre</a:t>
            </a:r>
            <a:endParaRPr lang="en-US" dirty="0"/>
          </a:p>
        </p:txBody>
      </p:sp>
      <p:sp>
        <p:nvSpPr>
          <p:cNvPr id="14" name="Picture Placeholder 2"/>
          <p:cNvSpPr>
            <a:spLocks noGrp="1" noChangeAspect="1"/>
          </p:cNvSpPr>
          <p:nvPr>
            <p:ph type="pic" idx="1"/>
          </p:nvPr>
        </p:nvSpPr>
        <p:spPr>
          <a:xfrm>
            <a:off x="7594682" y="914400"/>
            <a:ext cx="3280974" cy="4572000"/>
          </a:xfrm>
          <a:prstGeom prst="roundRect">
            <a:avLst>
              <a:gd name="adj" fmla="val 4280"/>
            </a:avLst>
          </a:prstGeom>
          <a:ln w="38100">
            <a:gradFill flip="none" rotWithShape="1">
              <a:gsLst>
                <a:gs pos="0">
                  <a:schemeClr val="bg2"/>
                </a:gs>
                <a:gs pos="100000">
                  <a:schemeClr val="bg2">
                    <a:lumMod val="75000"/>
                  </a:schemeClr>
                </a:gs>
              </a:gsLst>
              <a:lin ang="5400000" scaled="0"/>
              <a:tileRect/>
            </a:gra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fr-FR" smtClean="0"/>
              <a:t>Cliquez sur l'icône pour ajouter une image</a:t>
            </a:r>
            <a:endParaRPr lang="en-US" dirty="0"/>
          </a:p>
        </p:txBody>
      </p:sp>
      <p:sp>
        <p:nvSpPr>
          <p:cNvPr id="4" name="Text Placeholder 3"/>
          <p:cNvSpPr>
            <a:spLocks noGrp="1"/>
          </p:cNvSpPr>
          <p:nvPr>
            <p:ph type="body" sz="half" idx="2"/>
          </p:nvPr>
        </p:nvSpPr>
        <p:spPr>
          <a:xfrm>
            <a:off x="1482724" y="3124199"/>
            <a:ext cx="5426158" cy="1828800"/>
          </a:xfrm>
        </p:spPr>
        <p:txBody>
          <a:bodyPr>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Modifier les styles du texte du masque</a:t>
            </a:r>
          </a:p>
        </p:txBody>
      </p:sp>
      <p:sp>
        <p:nvSpPr>
          <p:cNvPr id="5" name="Date Placeholder 4"/>
          <p:cNvSpPr>
            <a:spLocks noGrp="1"/>
          </p:cNvSpPr>
          <p:nvPr>
            <p:ph type="dt" sz="half" idx="10"/>
          </p:nvPr>
        </p:nvSpPr>
        <p:spPr/>
        <p:txBody>
          <a:bodyPr/>
          <a:lstStyle/>
          <a:p>
            <a:fld id="{B61BEF0D-F0BB-DE4B-95CE-6DB70DBA9567}" type="datetimeFigureOut">
              <a:rPr lang="en-US" dirty="0"/>
              <a:pPr/>
              <a:t>11/16/2022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‹N°›</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7" name="Group 6"/>
          <p:cNvGrpSpPr/>
          <p:nvPr/>
        </p:nvGrpSpPr>
        <p:grpSpPr>
          <a:xfrm>
            <a:off x="150812" y="0"/>
            <a:ext cx="2436813" cy="6858001"/>
            <a:chOff x="1320800" y="0"/>
            <a:chExt cx="2436813" cy="6858001"/>
          </a:xfrm>
        </p:grpSpPr>
        <p:sp>
          <p:nvSpPr>
            <p:cNvPr id="8" name="Freeform 6"/>
            <p:cNvSpPr/>
            <p:nvPr/>
          </p:nvSpPr>
          <p:spPr bwMode="auto">
            <a:xfrm>
              <a:off x="1627188" y="0"/>
              <a:ext cx="1122363" cy="5329238"/>
            </a:xfrm>
            <a:custGeom>
              <a:avLst/>
              <a:gdLst/>
              <a:ahLst/>
              <a:cxnLst/>
              <a:rect l="0" t="0" r="r" b="b"/>
              <a:pathLst>
                <a:path w="707" h="3357">
                  <a:moveTo>
                    <a:pt x="0" y="3330"/>
                  </a:moveTo>
                  <a:lnTo>
                    <a:pt x="156" y="3357"/>
                  </a:lnTo>
                  <a:lnTo>
                    <a:pt x="707" y="0"/>
                  </a:lnTo>
                  <a:lnTo>
                    <a:pt x="547" y="0"/>
                  </a:lnTo>
                  <a:lnTo>
                    <a:pt x="0" y="3330"/>
                  </a:lnTo>
                  <a:close/>
                </a:path>
              </a:pathLst>
            </a:custGeom>
            <a:solidFill>
              <a:schemeClr val="accent1"/>
            </a:solidFill>
            <a:ln>
              <a:noFill/>
            </a:ln>
          </p:spPr>
        </p:sp>
        <p:sp>
          <p:nvSpPr>
            <p:cNvPr id="9" name="Freeform 7"/>
            <p:cNvSpPr/>
            <p:nvPr/>
          </p:nvSpPr>
          <p:spPr bwMode="auto">
            <a:xfrm>
              <a:off x="1320800" y="0"/>
              <a:ext cx="1117600" cy="5276850"/>
            </a:xfrm>
            <a:custGeom>
              <a:avLst/>
              <a:gdLst/>
              <a:ahLst/>
              <a:cxnLst/>
              <a:rect l="0" t="0" r="r" b="b"/>
              <a:pathLst>
                <a:path w="704" h="3324">
                  <a:moveTo>
                    <a:pt x="704" y="0"/>
                  </a:moveTo>
                  <a:lnTo>
                    <a:pt x="545" y="0"/>
                  </a:lnTo>
                  <a:lnTo>
                    <a:pt x="0" y="3300"/>
                  </a:lnTo>
                  <a:lnTo>
                    <a:pt x="157" y="3324"/>
                  </a:lnTo>
                  <a:lnTo>
                    <a:pt x="704" y="0"/>
                  </a:lnTo>
                  <a:close/>
                </a:path>
              </a:pathLst>
            </a:custGeom>
            <a:solidFill>
              <a:schemeClr val="tx1">
                <a:lumMod val="65000"/>
                <a:lumOff val="35000"/>
              </a:schemeClr>
            </a:solidFill>
            <a:ln>
              <a:noFill/>
            </a:ln>
          </p:spPr>
        </p:sp>
        <p:sp>
          <p:nvSpPr>
            <p:cNvPr id="10" name="Freeform 8"/>
            <p:cNvSpPr/>
            <p:nvPr/>
          </p:nvSpPr>
          <p:spPr bwMode="auto">
            <a:xfrm>
              <a:off x="1320800" y="5238750"/>
              <a:ext cx="1228725" cy="1619250"/>
            </a:xfrm>
            <a:custGeom>
              <a:avLst/>
              <a:gdLst/>
              <a:ahLst/>
              <a:cxnLst/>
              <a:rect l="0" t="0" r="r" b="b"/>
              <a:pathLst>
                <a:path w="774" h="1020">
                  <a:moveTo>
                    <a:pt x="0" y="0"/>
                  </a:moveTo>
                  <a:lnTo>
                    <a:pt x="740" y="1020"/>
                  </a:lnTo>
                  <a:lnTo>
                    <a:pt x="774" y="1020"/>
                  </a:lnTo>
                  <a:lnTo>
                    <a:pt x="0" y="0"/>
                  </a:lnTo>
                  <a:close/>
                </a:path>
              </a:pathLst>
            </a:custGeom>
            <a:solidFill>
              <a:schemeClr val="tx1">
                <a:lumMod val="85000"/>
                <a:lumOff val="15000"/>
              </a:schemeClr>
            </a:solidFill>
            <a:ln>
              <a:noFill/>
            </a:ln>
          </p:spPr>
        </p:sp>
        <p:sp>
          <p:nvSpPr>
            <p:cNvPr id="11" name="Freeform 9"/>
            <p:cNvSpPr/>
            <p:nvPr/>
          </p:nvSpPr>
          <p:spPr bwMode="auto">
            <a:xfrm>
              <a:off x="1627188" y="5291138"/>
              <a:ext cx="1495425" cy="1566863"/>
            </a:xfrm>
            <a:custGeom>
              <a:avLst/>
              <a:gdLst/>
              <a:ahLst/>
              <a:cxnLst/>
              <a:rect l="0" t="0" r="r" b="b"/>
              <a:pathLst>
                <a:path w="942" h="987">
                  <a:moveTo>
                    <a:pt x="0" y="0"/>
                  </a:moveTo>
                  <a:lnTo>
                    <a:pt x="909" y="987"/>
                  </a:lnTo>
                  <a:lnTo>
                    <a:pt x="942" y="987"/>
                  </a:lnTo>
                  <a:lnTo>
                    <a:pt x="0" y="0"/>
                  </a:lnTo>
                  <a:close/>
                </a:path>
              </a:pathLst>
            </a:custGeom>
            <a:solidFill>
              <a:schemeClr val="accent1">
                <a:lumMod val="50000"/>
              </a:schemeClr>
            </a:solidFill>
            <a:ln>
              <a:noFill/>
            </a:ln>
          </p:spPr>
        </p:sp>
        <p:sp>
          <p:nvSpPr>
            <p:cNvPr id="12" name="Freeform 10"/>
            <p:cNvSpPr/>
            <p:nvPr/>
          </p:nvSpPr>
          <p:spPr bwMode="auto">
            <a:xfrm>
              <a:off x="1627188" y="5286375"/>
              <a:ext cx="2130425" cy="1571625"/>
            </a:xfrm>
            <a:custGeom>
              <a:avLst/>
              <a:gdLst/>
              <a:ahLst/>
              <a:cxnLst/>
              <a:rect l="0" t="0" r="r" b="b"/>
              <a:pathLst>
                <a:path w="1342" h="990">
                  <a:moveTo>
                    <a:pt x="0" y="3"/>
                  </a:moveTo>
                  <a:lnTo>
                    <a:pt x="942" y="990"/>
                  </a:lnTo>
                  <a:lnTo>
                    <a:pt x="1342" y="990"/>
                  </a:lnTo>
                  <a:lnTo>
                    <a:pt x="156" y="27"/>
                  </a:lnTo>
                  <a:lnTo>
                    <a:pt x="0" y="0"/>
                  </a:lnTo>
                  <a:lnTo>
                    <a:pt x="0" y="3"/>
                  </a:lnTo>
                  <a:close/>
                </a:path>
              </a:pathLst>
            </a:custGeom>
            <a:solidFill>
              <a:schemeClr val="accent1">
                <a:lumMod val="75000"/>
              </a:schemeClr>
            </a:solidFill>
            <a:ln>
              <a:noFill/>
            </a:ln>
          </p:spPr>
        </p:sp>
        <p:sp>
          <p:nvSpPr>
            <p:cNvPr id="13" name="Freeform 11"/>
            <p:cNvSpPr/>
            <p:nvPr/>
          </p:nvSpPr>
          <p:spPr bwMode="auto">
            <a:xfrm>
              <a:off x="1320800" y="5238750"/>
              <a:ext cx="1695450" cy="1619250"/>
            </a:xfrm>
            <a:custGeom>
              <a:avLst/>
              <a:gdLst/>
              <a:ahLst/>
              <a:cxnLst/>
              <a:rect l="0" t="0" r="r" b="b"/>
              <a:pathLst>
                <a:path w="1068" h="1020">
                  <a:moveTo>
                    <a:pt x="1068" y="1020"/>
                  </a:moveTo>
                  <a:lnTo>
                    <a:pt x="184" y="60"/>
                  </a:lnTo>
                  <a:lnTo>
                    <a:pt x="154" y="27"/>
                  </a:lnTo>
                  <a:lnTo>
                    <a:pt x="157" y="27"/>
                  </a:lnTo>
                  <a:lnTo>
                    <a:pt x="157" y="24"/>
                  </a:lnTo>
                  <a:lnTo>
                    <a:pt x="154" y="24"/>
                  </a:lnTo>
                  <a:lnTo>
                    <a:pt x="0" y="0"/>
                  </a:lnTo>
                  <a:lnTo>
                    <a:pt x="0" y="0"/>
                  </a:lnTo>
                  <a:lnTo>
                    <a:pt x="774" y="1020"/>
                  </a:lnTo>
                  <a:lnTo>
                    <a:pt x="1068" y="1020"/>
                  </a:lnTo>
                  <a:close/>
                </a:path>
              </a:pathLst>
            </a:custGeom>
            <a:solidFill>
              <a:schemeClr val="tx1">
                <a:lumMod val="75000"/>
                <a:lumOff val="25000"/>
              </a:schemeClr>
            </a:solidFill>
            <a:ln>
              <a:noFill/>
            </a:ln>
          </p:spPr>
        </p:sp>
      </p:grpSp>
      <p:sp>
        <p:nvSpPr>
          <p:cNvPr id="2" name="Title Placeholder 1"/>
          <p:cNvSpPr>
            <a:spLocks noGrp="1"/>
          </p:cNvSpPr>
          <p:nvPr>
            <p:ph type="title"/>
          </p:nvPr>
        </p:nvSpPr>
        <p:spPr>
          <a:xfrm>
            <a:off x="1484311" y="685800"/>
            <a:ext cx="10018713" cy="1752599"/>
          </a:xfrm>
          <a:prstGeom prst="rect">
            <a:avLst/>
          </a:prstGeom>
          <a:effectLst/>
        </p:spPr>
        <p:txBody>
          <a:bodyPr vert="horz" lIns="91440" tIns="45720" rIns="91440" bIns="45720" rtlCol="0" anchor="ctr">
            <a:normAutofit/>
          </a:bodyPr>
          <a:lstStyle/>
          <a:p>
            <a:r>
              <a:rPr lang="fr-FR" smtClean="0"/>
              <a:t>Cliquez et modifiez le titre</a:t>
            </a:r>
            <a:endParaRPr lang="en-US" dirty="0"/>
          </a:p>
        </p:txBody>
      </p:sp>
      <p:sp>
        <p:nvSpPr>
          <p:cNvPr id="3" name="Text Placeholder 2"/>
          <p:cNvSpPr>
            <a:spLocks noGrp="1"/>
          </p:cNvSpPr>
          <p:nvPr>
            <p:ph type="body" idx="1"/>
          </p:nvPr>
        </p:nvSpPr>
        <p:spPr>
          <a:xfrm>
            <a:off x="1484310" y="2666999"/>
            <a:ext cx="10018713" cy="3124201"/>
          </a:xfrm>
          <a:prstGeom prst="rect">
            <a:avLst/>
          </a:prstGeom>
        </p:spPr>
        <p:txBody>
          <a:bodyPr vert="horz" lIns="91440" tIns="45720" rIns="91440" bIns="45720" rtlCol="0" anchor="ctr">
            <a:normAutofit/>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Date Placeholder 3"/>
          <p:cNvSpPr>
            <a:spLocks noGrp="1"/>
          </p:cNvSpPr>
          <p:nvPr>
            <p:ph type="dt" sz="half" idx="2"/>
          </p:nvPr>
        </p:nvSpPr>
        <p:spPr>
          <a:xfrm>
            <a:off x="9732656" y="5883275"/>
            <a:ext cx="1143000" cy="3651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B61BEF0D-F0BB-DE4B-95CE-6DB70DBA9567}" type="datetimeFigureOut">
              <a:rPr lang="en-US" dirty="0"/>
              <a:pPr/>
              <a:t>11/16/2022</a:t>
            </a:fld>
            <a:endParaRPr lang="en-US" dirty="0"/>
          </a:p>
        </p:txBody>
      </p:sp>
      <p:sp>
        <p:nvSpPr>
          <p:cNvPr id="5" name="Footer Placeholder 4"/>
          <p:cNvSpPr>
            <a:spLocks noGrp="1"/>
          </p:cNvSpPr>
          <p:nvPr>
            <p:ph type="ftr" sz="quarter" idx="3"/>
          </p:nvPr>
        </p:nvSpPr>
        <p:spPr>
          <a:xfrm>
            <a:off x="2572279" y="5883275"/>
            <a:ext cx="7084177" cy="365125"/>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en-US" dirty="0"/>
          </a:p>
        </p:txBody>
      </p:sp>
      <p:sp>
        <p:nvSpPr>
          <p:cNvPr id="6" name="Slide Number Placeholder 5"/>
          <p:cNvSpPr>
            <a:spLocks noGrp="1"/>
          </p:cNvSpPr>
          <p:nvPr>
            <p:ph type="sldNum" sz="quarter" idx="4"/>
          </p:nvPr>
        </p:nvSpPr>
        <p:spPr>
          <a:xfrm>
            <a:off x="10951856" y="5883275"/>
            <a:ext cx="551167" cy="3651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D57F1E4F-1CFF-5643-939E-217C01CDF565}" type="slidenum">
              <a:rPr lang="en-US" dirty="0"/>
              <a:pPr/>
              <a:t>‹N°›</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60" r:id="rId9"/>
    <p:sldLayoutId id="2147483657" r:id="rId10"/>
    <p:sldLayoutId id="2147483663" r:id="rId11"/>
    <p:sldLayoutId id="2147483664" r:id="rId12"/>
    <p:sldLayoutId id="2147483665" r:id="rId13"/>
    <p:sldLayoutId id="2147483666" r:id="rId14"/>
    <p:sldLayoutId id="2147483667" r:id="rId15"/>
    <p:sldLayoutId id="2147483658" r:id="rId16"/>
    <p:sldLayoutId id="2147483659" r:id="rId17"/>
  </p:sldLayoutIdLst>
  <p:txStyles>
    <p:titleStyle>
      <a:lvl1pPr algn="ctr" defTabSz="457200" rtl="0" eaLnBrk="1" latinLnBrk="0" hangingPunct="1">
        <a:spcBef>
          <a:spcPct val="0"/>
        </a:spcBef>
        <a:buNone/>
        <a:defRPr sz="4000" kern="1200" cap="none">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accent1">
            <a:lumMod val="75000"/>
          </a:schemeClr>
        </a:buClr>
        <a:buSzPct val="145000"/>
        <a:buFont typeface="Arial"/>
        <a:buChar char="•"/>
        <a:defRPr sz="2400" kern="1200" cap="none">
          <a:solidFill>
            <a:schemeClr val="tx1"/>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lumMod val="75000"/>
          </a:schemeClr>
        </a:buClr>
        <a:buSzPct val="145000"/>
        <a:buFont typeface="Arial"/>
        <a:buChar char="•"/>
        <a:defRPr sz="2000" kern="1200" cap="none">
          <a:solidFill>
            <a:schemeClr val="tx1"/>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lumMod val="75000"/>
          </a:schemeClr>
        </a:buClr>
        <a:buSzPct val="145000"/>
        <a:buFont typeface="Arial"/>
        <a:buChar char="•"/>
        <a:defRPr sz="1800" kern="1200" cap="none">
          <a:solidFill>
            <a:schemeClr val="tx1"/>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lumMod val="75000"/>
          </a:schemeClr>
        </a:buClr>
        <a:buSzPct val="145000"/>
        <a:buFont typeface="Arial"/>
        <a:buChar char="•"/>
        <a:defRPr sz="1600" kern="1200" cap="none">
          <a:solidFill>
            <a:schemeClr val="tx1"/>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1963777" y="2232321"/>
            <a:ext cx="9965409" cy="2182972"/>
          </a:xfrm>
          <a:prstGeom prst="flowChartAlternateProcess">
            <a:avLst/>
          </a:prstGeom>
          <a:ln w="47625">
            <a:solidFill>
              <a:schemeClr val="tx1">
                <a:lumMod val="95000"/>
                <a:lumOff val="5000"/>
              </a:schemeClr>
            </a:solidFill>
            <a:bevel/>
          </a:ln>
        </p:spPr>
        <p:txBody>
          <a:bodyPr>
            <a:normAutofit fontScale="90000"/>
          </a:bodyPr>
          <a:lstStyle/>
          <a:p>
            <a:r>
              <a:rPr lang="fr-FR" b="1" dirty="0"/>
              <a:t>Les conflits entre associés et le rôle des mandataires judiciaires</a:t>
            </a:r>
            <a:endParaRPr lang="fr-FR" dirty="0"/>
          </a:p>
        </p:txBody>
      </p:sp>
      <p:sp>
        <p:nvSpPr>
          <p:cNvPr id="3" name="Sous-titre 2"/>
          <p:cNvSpPr>
            <a:spLocks noGrp="1"/>
          </p:cNvSpPr>
          <p:nvPr>
            <p:ph type="subTitle" idx="1"/>
          </p:nvPr>
        </p:nvSpPr>
        <p:spPr>
          <a:xfrm>
            <a:off x="4515377" y="5112145"/>
            <a:ext cx="6987645" cy="1388534"/>
          </a:xfrm>
        </p:spPr>
        <p:txBody>
          <a:bodyPr>
            <a:normAutofit fontScale="85000" lnSpcReduction="20000"/>
          </a:bodyPr>
          <a:lstStyle/>
          <a:p>
            <a:pPr algn="ctr"/>
            <a:r>
              <a:rPr lang="fr-FR" b="1" u="sng" dirty="0" smtClean="0"/>
              <a:t>Présenté par</a:t>
            </a:r>
            <a:r>
              <a:rPr lang="fr-FR" dirty="0" smtClean="0"/>
              <a:t>:</a:t>
            </a:r>
          </a:p>
          <a:p>
            <a:pPr algn="ctr"/>
            <a:r>
              <a:rPr lang="fr-FR" b="1" dirty="0" smtClean="0"/>
              <a:t>Eric MONTCHO AGBASSA </a:t>
            </a:r>
          </a:p>
          <a:p>
            <a:pPr algn="ctr"/>
            <a:r>
              <a:rPr lang="fr-FR" b="1" dirty="0" smtClean="0"/>
              <a:t>Agrégé des Facultés de Droit/</a:t>
            </a:r>
          </a:p>
          <a:p>
            <a:pPr algn="ctr"/>
            <a:r>
              <a:rPr lang="fr-FR" b="1" dirty="0" smtClean="0"/>
              <a:t>Université d’Abomey-</a:t>
            </a:r>
            <a:r>
              <a:rPr lang="fr-FR" b="1" dirty="0" err="1" smtClean="0"/>
              <a:t>Calavi</a:t>
            </a:r>
            <a:endParaRPr lang="fr-FR" b="1" dirty="0"/>
          </a:p>
        </p:txBody>
      </p:sp>
      <p:sp>
        <p:nvSpPr>
          <p:cNvPr id="4" name="Sous-titre 2"/>
          <p:cNvSpPr txBox="1">
            <a:spLocks/>
          </p:cNvSpPr>
          <p:nvPr/>
        </p:nvSpPr>
        <p:spPr>
          <a:xfrm>
            <a:off x="2030277" y="274096"/>
            <a:ext cx="9686442" cy="1120751"/>
          </a:xfrm>
          <a:prstGeom prst="rect">
            <a:avLst/>
          </a:prstGeom>
        </p:spPr>
        <p:txBody>
          <a:bodyPr vert="horz" lIns="91440" tIns="45720" rIns="91440" bIns="45720" rtlCol="0" anchor="t">
            <a:norm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endParaRPr lang="fr-FR" sz="1200" dirty="0" smtClean="0"/>
          </a:p>
          <a:p>
            <a:pPr algn="ctr"/>
            <a:r>
              <a:rPr lang="fr-FR" sz="3200" dirty="0" smtClean="0"/>
              <a:t>4</a:t>
            </a:r>
            <a:r>
              <a:rPr lang="fr-FR" sz="3200" baseline="30000" dirty="0" smtClean="0"/>
              <a:t>e</a:t>
            </a:r>
            <a:r>
              <a:rPr lang="fr-FR" sz="3200" dirty="0" smtClean="0"/>
              <a:t> </a:t>
            </a:r>
            <a:r>
              <a:rPr lang="fr-FR" sz="3200" dirty="0"/>
              <a:t>édition du Séminaire sur la Justice commerciale </a:t>
            </a:r>
            <a:endParaRPr lang="fr-FR" sz="3200" b="1" dirty="0"/>
          </a:p>
        </p:txBody>
      </p:sp>
    </p:spTree>
    <p:extLst>
      <p:ext uri="{BB962C8B-B14F-4D97-AF65-F5344CB8AC3E}">
        <p14:creationId xmlns:p14="http://schemas.microsoft.com/office/powerpoint/2010/main" val="93743140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439790" y="339634"/>
            <a:ext cx="10523350" cy="6518366"/>
          </a:xfrm>
        </p:spPr>
        <p:txBody>
          <a:bodyPr>
            <a:normAutofit fontScale="90000"/>
          </a:bodyPr>
          <a:lstStyle/>
          <a:p>
            <a:pPr algn="l"/>
            <a:r>
              <a:rPr lang="fr-FR" dirty="0" smtClean="0"/>
              <a:t/>
            </a:r>
            <a:br>
              <a:rPr lang="fr-FR" dirty="0" smtClean="0"/>
            </a:br>
            <a:r>
              <a:rPr lang="fr-FR" dirty="0"/>
              <a:t/>
            </a:r>
            <a:br>
              <a:rPr lang="fr-FR" dirty="0"/>
            </a:br>
            <a:r>
              <a:rPr lang="fr-FR" dirty="0" smtClean="0"/>
              <a:t/>
            </a:r>
            <a:br>
              <a:rPr lang="fr-FR" dirty="0" smtClean="0"/>
            </a:br>
            <a:r>
              <a:rPr lang="fr-FR" dirty="0" smtClean="0"/>
              <a:t/>
            </a:r>
            <a:br>
              <a:rPr lang="fr-FR" dirty="0" smtClean="0"/>
            </a:br>
            <a:r>
              <a:rPr lang="fr-FR" dirty="0"/>
              <a:t/>
            </a:r>
            <a:br>
              <a:rPr lang="fr-FR" dirty="0"/>
            </a:br>
            <a:r>
              <a:rPr lang="fr-FR" dirty="0" smtClean="0"/>
              <a:t/>
            </a:r>
            <a:br>
              <a:rPr lang="fr-FR" dirty="0" smtClean="0"/>
            </a:br>
            <a:r>
              <a:rPr lang="fr-FR" dirty="0"/>
              <a:t/>
            </a:r>
            <a:br>
              <a:rPr lang="fr-FR" dirty="0"/>
            </a:br>
            <a:r>
              <a:rPr lang="fr-FR" dirty="0"/>
              <a:t/>
            </a:r>
            <a:br>
              <a:rPr lang="fr-FR" dirty="0"/>
            </a:br>
            <a:r>
              <a:rPr lang="fr-FR" dirty="0" smtClean="0"/>
              <a:t>-La </a:t>
            </a:r>
            <a:r>
              <a:rPr lang="fr-FR" dirty="0"/>
              <a:t>juridiction compétente détermine l’étendue de la mission et les pouvoirs des experts. Les honoraires des experts sont supportés par la société. Le rapport est adressé au demandeur et aux organes de gestion, de direction ou d’administration ainsi qu’au commissaire aux comptes (article 160</a:t>
            </a:r>
            <a:r>
              <a:rPr lang="fr-FR" dirty="0" smtClean="0"/>
              <a:t>).</a:t>
            </a:r>
            <a:br>
              <a:rPr lang="fr-FR" dirty="0" smtClean="0"/>
            </a:br>
            <a:r>
              <a:rPr lang="fr-FR" dirty="0" smtClean="0"/>
              <a:t>-Les juge font </a:t>
            </a:r>
            <a:r>
              <a:rPr lang="fr-FR" dirty="0"/>
              <a:t>une interprétation stricte de l’article </a:t>
            </a:r>
            <a:r>
              <a:rPr lang="fr-FR" dirty="0" smtClean="0"/>
              <a:t>159: rejet de </a:t>
            </a:r>
            <a:r>
              <a:rPr lang="fr-FR" dirty="0"/>
              <a:t>la demande d’expertise d’un associé, fondée non pas sur une ou plusieurs opérations de </a:t>
            </a:r>
            <a:r>
              <a:rPr lang="fr-FR" dirty="0" smtClean="0"/>
              <a:t>gestion</a:t>
            </a:r>
            <a:br>
              <a:rPr lang="fr-FR" dirty="0" smtClean="0"/>
            </a:br>
            <a:r>
              <a:rPr lang="fr-FR" dirty="0"/>
              <a:t/>
            </a:r>
            <a:br>
              <a:rPr lang="fr-FR" dirty="0"/>
            </a:br>
            <a:r>
              <a:rPr lang="fr-FR" dirty="0" smtClean="0"/>
              <a:t/>
            </a:r>
            <a:br>
              <a:rPr lang="fr-FR" dirty="0" smtClean="0"/>
            </a:br>
            <a:r>
              <a:rPr lang="fr-FR" dirty="0"/>
              <a:t/>
            </a:r>
            <a:br>
              <a:rPr lang="fr-FR" dirty="0"/>
            </a:br>
            <a:r>
              <a:rPr lang="fr-FR" dirty="0" smtClean="0"/>
              <a:t> </a:t>
            </a:r>
            <a:br>
              <a:rPr lang="fr-FR" dirty="0" smtClean="0"/>
            </a:br>
            <a:r>
              <a:rPr lang="fr-FR" dirty="0" smtClean="0"/>
              <a:t> </a:t>
            </a:r>
            <a:r>
              <a:rPr lang="fr-FR" dirty="0"/>
              <a:t/>
            </a:r>
            <a:br>
              <a:rPr lang="fr-FR" dirty="0"/>
            </a:br>
            <a:r>
              <a:rPr lang="fr-FR" dirty="0"/>
              <a:t/>
            </a:r>
            <a:br>
              <a:rPr lang="fr-FR" dirty="0"/>
            </a:br>
            <a:r>
              <a:rPr lang="fr-FR" dirty="0" smtClean="0"/>
              <a:t/>
            </a:r>
            <a:br>
              <a:rPr lang="fr-FR" dirty="0" smtClean="0"/>
            </a:br>
            <a:endParaRPr lang="fr-FR" b="1" dirty="0"/>
          </a:p>
        </p:txBody>
      </p:sp>
    </p:spTree>
    <p:extLst>
      <p:ext uri="{BB962C8B-B14F-4D97-AF65-F5344CB8AC3E}">
        <p14:creationId xmlns:p14="http://schemas.microsoft.com/office/powerpoint/2010/main" val="37006704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439790" y="339634"/>
            <a:ext cx="10523350" cy="6518366"/>
          </a:xfrm>
        </p:spPr>
        <p:txBody>
          <a:bodyPr>
            <a:normAutofit fontScale="90000"/>
          </a:bodyPr>
          <a:lstStyle/>
          <a:p>
            <a:pPr algn="l"/>
            <a:r>
              <a:rPr lang="fr-FR" dirty="0" smtClean="0"/>
              <a:t/>
            </a:r>
            <a:br>
              <a:rPr lang="fr-FR" dirty="0" smtClean="0"/>
            </a:br>
            <a:r>
              <a:rPr lang="fr-FR" dirty="0" smtClean="0"/>
              <a:t/>
            </a:r>
            <a:br>
              <a:rPr lang="fr-FR" dirty="0" smtClean="0"/>
            </a:br>
            <a:r>
              <a:rPr lang="fr-FR" dirty="0"/>
              <a:t/>
            </a:r>
            <a:br>
              <a:rPr lang="fr-FR" dirty="0"/>
            </a:br>
            <a:r>
              <a:rPr lang="fr-FR" dirty="0" smtClean="0"/>
              <a:t>déterminées</a:t>
            </a:r>
            <a:r>
              <a:rPr lang="fr-FR" dirty="0"/>
              <a:t>, mais sur l’ensemble de la gestion</a:t>
            </a:r>
            <a:br>
              <a:rPr lang="fr-FR" dirty="0"/>
            </a:br>
            <a:r>
              <a:rPr lang="fr-FR" dirty="0" smtClean="0"/>
              <a:t>qui </a:t>
            </a:r>
            <a:r>
              <a:rPr lang="fr-FR" dirty="0"/>
              <a:t>s’apparente à un audit organisationnel et financier de la société (CCJA, 2</a:t>
            </a:r>
            <a:r>
              <a:rPr lang="fr-FR" baseline="30000" dirty="0"/>
              <a:t>ème</a:t>
            </a:r>
            <a:r>
              <a:rPr lang="fr-FR" dirty="0"/>
              <a:t> ch., </a:t>
            </a:r>
            <a:r>
              <a:rPr lang="fr-FR" dirty="0" err="1"/>
              <a:t>Arr</a:t>
            </a:r>
            <a:r>
              <a:rPr lang="fr-FR" dirty="0"/>
              <a:t>, n° 042/2013, Aff. Sté </a:t>
            </a:r>
            <a:r>
              <a:rPr lang="fr-FR" dirty="0" err="1"/>
              <a:t>Eurapharma</a:t>
            </a:r>
            <a:r>
              <a:rPr lang="fr-FR" dirty="0"/>
              <a:t> c/1-Laborex –CI, 2-Sté </a:t>
            </a:r>
            <a:r>
              <a:rPr lang="fr-FR" dirty="0" err="1"/>
              <a:t>Pharmafinance</a:t>
            </a:r>
            <a:r>
              <a:rPr lang="fr-FR" dirty="0"/>
              <a:t>, «3 -Yao Koffi Joseph).</a:t>
            </a:r>
            <a:r>
              <a:rPr lang="fr-FR" dirty="0" smtClean="0"/>
              <a:t> </a:t>
            </a:r>
            <a:br>
              <a:rPr lang="fr-FR" dirty="0" smtClean="0"/>
            </a:br>
            <a:r>
              <a:rPr lang="fr-FR" dirty="0"/>
              <a:t/>
            </a:r>
            <a:br>
              <a:rPr lang="fr-FR" dirty="0"/>
            </a:br>
            <a:r>
              <a:rPr lang="fr-FR" dirty="0" smtClean="0"/>
              <a:t/>
            </a:r>
            <a:br>
              <a:rPr lang="fr-FR" dirty="0" smtClean="0"/>
            </a:br>
            <a:r>
              <a:rPr lang="fr-FR" dirty="0"/>
              <a:t/>
            </a:r>
            <a:br>
              <a:rPr lang="fr-FR" dirty="0"/>
            </a:br>
            <a:r>
              <a:rPr lang="fr-FR" dirty="0" smtClean="0"/>
              <a:t> </a:t>
            </a:r>
            <a:br>
              <a:rPr lang="fr-FR" dirty="0" smtClean="0"/>
            </a:br>
            <a:r>
              <a:rPr lang="fr-FR" dirty="0" smtClean="0"/>
              <a:t> </a:t>
            </a:r>
            <a:r>
              <a:rPr lang="fr-FR" dirty="0"/>
              <a:t/>
            </a:r>
            <a:br>
              <a:rPr lang="fr-FR" dirty="0"/>
            </a:br>
            <a:r>
              <a:rPr lang="fr-FR" dirty="0"/>
              <a:t/>
            </a:r>
            <a:br>
              <a:rPr lang="fr-FR" dirty="0"/>
            </a:br>
            <a:r>
              <a:rPr lang="fr-FR" dirty="0" smtClean="0"/>
              <a:t/>
            </a:r>
            <a:br>
              <a:rPr lang="fr-FR" dirty="0" smtClean="0"/>
            </a:br>
            <a:endParaRPr lang="fr-FR" b="1" dirty="0"/>
          </a:p>
        </p:txBody>
      </p:sp>
    </p:spTree>
    <p:extLst>
      <p:ext uri="{BB962C8B-B14F-4D97-AF65-F5344CB8AC3E}">
        <p14:creationId xmlns:p14="http://schemas.microsoft.com/office/powerpoint/2010/main" val="275295768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439790" y="339634"/>
            <a:ext cx="10523350" cy="6518366"/>
          </a:xfrm>
        </p:spPr>
        <p:txBody>
          <a:bodyPr>
            <a:normAutofit fontScale="90000"/>
          </a:bodyPr>
          <a:lstStyle/>
          <a:p>
            <a:pPr algn="l"/>
            <a:r>
              <a:rPr lang="fr-FR" dirty="0" smtClean="0"/>
              <a:t/>
            </a:r>
            <a:br>
              <a:rPr lang="fr-FR" dirty="0" smtClean="0"/>
            </a:br>
            <a:r>
              <a:rPr lang="fr-FR" dirty="0"/>
              <a:t/>
            </a:r>
            <a:br>
              <a:rPr lang="fr-FR" dirty="0"/>
            </a:br>
            <a:r>
              <a:rPr lang="fr-FR" dirty="0" smtClean="0"/>
              <a:t/>
            </a:r>
            <a:br>
              <a:rPr lang="fr-FR" dirty="0" smtClean="0"/>
            </a:br>
            <a:r>
              <a:rPr lang="fr-FR" dirty="0"/>
              <a:t/>
            </a:r>
            <a:br>
              <a:rPr lang="fr-FR" dirty="0"/>
            </a:br>
            <a:r>
              <a:rPr lang="fr-FR" dirty="0" smtClean="0"/>
              <a:t/>
            </a:r>
            <a:br>
              <a:rPr lang="fr-FR" dirty="0" smtClean="0"/>
            </a:br>
            <a:r>
              <a:rPr lang="fr-FR" dirty="0"/>
              <a:t/>
            </a:r>
            <a:br>
              <a:rPr lang="fr-FR" dirty="0"/>
            </a:br>
            <a:r>
              <a:rPr lang="fr-FR" dirty="0" smtClean="0"/>
              <a:t/>
            </a:r>
            <a:br>
              <a:rPr lang="fr-FR" dirty="0" smtClean="0"/>
            </a:br>
            <a:r>
              <a:rPr lang="fr-FR" dirty="0"/>
              <a:t/>
            </a:r>
            <a:br>
              <a:rPr lang="fr-FR" dirty="0"/>
            </a:br>
            <a:r>
              <a:rPr lang="fr-FR" dirty="0" smtClean="0"/>
              <a:t>B-</a:t>
            </a:r>
            <a:r>
              <a:rPr lang="fr-FR" u="sng" dirty="0" smtClean="0"/>
              <a:t>L </a:t>
            </a:r>
            <a:r>
              <a:rPr lang="fr-FR" u="sng" dirty="0"/>
              <a:t>’administrateur provisoire nommé en cas de paralysie de la société</a:t>
            </a:r>
            <a:r>
              <a:rPr lang="fr-FR" dirty="0"/>
              <a:t> (articles 160-1 et s.)</a:t>
            </a:r>
            <a:br>
              <a:rPr lang="fr-FR" dirty="0"/>
            </a:br>
            <a:r>
              <a:rPr lang="fr-FR" dirty="0"/>
              <a:t>La juridiction compétente nomme, en qualité d’administrateur provisoire, une personne physique qui peut être un mandataire judiciaire inscrit sur une liste spéciale ou toute autre personne justifiant d’une expérience ou une qualification particulière au regard de nature de l’affaire et remplissant certaines conditions de qualification et de réputation (article 160-2 al.2).</a:t>
            </a:r>
            <a:br>
              <a:rPr lang="fr-FR" dirty="0"/>
            </a:br>
            <a:r>
              <a:rPr lang="fr-FR" dirty="0"/>
              <a:t/>
            </a:r>
            <a:br>
              <a:rPr lang="fr-FR" dirty="0"/>
            </a:br>
            <a:r>
              <a:rPr lang="fr-FR" dirty="0" smtClean="0"/>
              <a:t/>
            </a:r>
            <a:br>
              <a:rPr lang="fr-FR" dirty="0" smtClean="0"/>
            </a:br>
            <a:r>
              <a:rPr lang="fr-FR" dirty="0"/>
              <a:t/>
            </a:r>
            <a:br>
              <a:rPr lang="fr-FR" dirty="0"/>
            </a:br>
            <a:r>
              <a:rPr lang="fr-FR" dirty="0" smtClean="0"/>
              <a:t> </a:t>
            </a:r>
            <a:br>
              <a:rPr lang="fr-FR" dirty="0" smtClean="0"/>
            </a:br>
            <a:r>
              <a:rPr lang="fr-FR" dirty="0" smtClean="0"/>
              <a:t> </a:t>
            </a:r>
            <a:r>
              <a:rPr lang="fr-FR" dirty="0"/>
              <a:t/>
            </a:r>
            <a:br>
              <a:rPr lang="fr-FR" dirty="0"/>
            </a:br>
            <a:r>
              <a:rPr lang="fr-FR" dirty="0"/>
              <a:t/>
            </a:r>
            <a:br>
              <a:rPr lang="fr-FR" dirty="0"/>
            </a:br>
            <a:r>
              <a:rPr lang="fr-FR" dirty="0" smtClean="0"/>
              <a:t/>
            </a:r>
            <a:br>
              <a:rPr lang="fr-FR" dirty="0" smtClean="0"/>
            </a:br>
            <a:endParaRPr lang="fr-FR" b="1" dirty="0"/>
          </a:p>
        </p:txBody>
      </p:sp>
    </p:spTree>
    <p:extLst>
      <p:ext uri="{BB962C8B-B14F-4D97-AF65-F5344CB8AC3E}">
        <p14:creationId xmlns:p14="http://schemas.microsoft.com/office/powerpoint/2010/main" val="399366456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439790" y="339634"/>
            <a:ext cx="10523350" cy="6518366"/>
          </a:xfrm>
        </p:spPr>
        <p:txBody>
          <a:bodyPr>
            <a:normAutofit fontScale="90000"/>
          </a:bodyPr>
          <a:lstStyle/>
          <a:p>
            <a:pPr algn="l"/>
            <a:r>
              <a:rPr lang="fr-FR" dirty="0" smtClean="0"/>
              <a:t/>
            </a:r>
            <a:br>
              <a:rPr lang="fr-FR" dirty="0" smtClean="0"/>
            </a:br>
            <a:r>
              <a:rPr lang="fr-FR" dirty="0"/>
              <a:t/>
            </a:r>
            <a:br>
              <a:rPr lang="fr-FR" dirty="0"/>
            </a:br>
            <a:r>
              <a:rPr lang="fr-FR" dirty="0" smtClean="0"/>
              <a:t/>
            </a:r>
            <a:br>
              <a:rPr lang="fr-FR" dirty="0" smtClean="0"/>
            </a:br>
            <a:r>
              <a:rPr lang="fr-FR" dirty="0"/>
              <a:t/>
            </a:r>
            <a:br>
              <a:rPr lang="fr-FR" dirty="0"/>
            </a:br>
            <a:r>
              <a:rPr lang="fr-FR" dirty="0"/>
              <a:t/>
            </a:r>
            <a:br>
              <a:rPr lang="fr-FR" dirty="0"/>
            </a:br>
            <a:r>
              <a:rPr lang="fr-FR" dirty="0" smtClean="0"/>
              <a:t/>
            </a:r>
            <a:br>
              <a:rPr lang="fr-FR" dirty="0" smtClean="0"/>
            </a:br>
            <a:r>
              <a:rPr lang="fr-FR" dirty="0" smtClean="0"/>
              <a:t>La </a:t>
            </a:r>
            <a:r>
              <a:rPr lang="fr-FR" dirty="0"/>
              <a:t>décision de nomination de l’administrateur provisoire détermine l’étendue de sa mission et ses pouvoirs (article 160-2 al. 3).  </a:t>
            </a:r>
            <a:r>
              <a:rPr lang="fr-FR" dirty="0" smtClean="0"/>
              <a:t/>
            </a:r>
            <a:br>
              <a:rPr lang="fr-FR" dirty="0" smtClean="0"/>
            </a:br>
            <a:r>
              <a:rPr lang="fr-FR" dirty="0"/>
              <a:t/>
            </a:r>
            <a:br>
              <a:rPr lang="fr-FR" dirty="0"/>
            </a:br>
            <a:r>
              <a:rPr lang="fr-FR" dirty="0"/>
              <a:t>L’administrateur provisoire représente la société dans le cadre de sa mission et dans la limite de ses pouvoirs. Tout acte qu’il accomplit en outrepassant ces pouvoirs est inopposable à la société (article 160-4).</a:t>
            </a:r>
            <a:br>
              <a:rPr lang="fr-FR" dirty="0"/>
            </a:br>
            <a:r>
              <a:rPr lang="fr-FR" dirty="0" smtClean="0"/>
              <a:t/>
            </a:r>
            <a:br>
              <a:rPr lang="fr-FR" dirty="0" smtClean="0"/>
            </a:br>
            <a:r>
              <a:rPr lang="fr-FR" dirty="0" smtClean="0"/>
              <a:t/>
            </a:r>
            <a:br>
              <a:rPr lang="fr-FR" dirty="0" smtClean="0"/>
            </a:br>
            <a:r>
              <a:rPr lang="fr-FR" dirty="0"/>
              <a:t/>
            </a:r>
            <a:br>
              <a:rPr lang="fr-FR" dirty="0"/>
            </a:br>
            <a:r>
              <a:rPr lang="fr-FR" dirty="0" smtClean="0"/>
              <a:t> </a:t>
            </a:r>
            <a:br>
              <a:rPr lang="fr-FR" dirty="0" smtClean="0"/>
            </a:br>
            <a:r>
              <a:rPr lang="fr-FR" dirty="0" smtClean="0"/>
              <a:t> </a:t>
            </a:r>
            <a:r>
              <a:rPr lang="fr-FR" dirty="0"/>
              <a:t/>
            </a:r>
            <a:br>
              <a:rPr lang="fr-FR" dirty="0"/>
            </a:br>
            <a:r>
              <a:rPr lang="fr-FR" dirty="0"/>
              <a:t/>
            </a:r>
            <a:br>
              <a:rPr lang="fr-FR" dirty="0"/>
            </a:br>
            <a:r>
              <a:rPr lang="fr-FR" dirty="0" smtClean="0"/>
              <a:t/>
            </a:r>
            <a:br>
              <a:rPr lang="fr-FR" dirty="0" smtClean="0"/>
            </a:br>
            <a:endParaRPr lang="fr-FR" b="1" dirty="0"/>
          </a:p>
        </p:txBody>
      </p:sp>
    </p:spTree>
    <p:extLst>
      <p:ext uri="{BB962C8B-B14F-4D97-AF65-F5344CB8AC3E}">
        <p14:creationId xmlns:p14="http://schemas.microsoft.com/office/powerpoint/2010/main" val="179478671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439790" y="339634"/>
            <a:ext cx="10523350" cy="6518366"/>
          </a:xfrm>
        </p:spPr>
        <p:txBody>
          <a:bodyPr>
            <a:normAutofit fontScale="90000"/>
          </a:bodyPr>
          <a:lstStyle/>
          <a:p>
            <a:r>
              <a:rPr lang="fr-FR" dirty="0" smtClean="0"/>
              <a:t/>
            </a:r>
            <a:br>
              <a:rPr lang="fr-FR" dirty="0" smtClean="0"/>
            </a:br>
            <a:r>
              <a:rPr lang="fr-FR" dirty="0"/>
              <a:t/>
            </a:r>
            <a:br>
              <a:rPr lang="fr-FR" dirty="0"/>
            </a:br>
            <a:r>
              <a:rPr lang="fr-FR" dirty="0" smtClean="0"/>
              <a:t/>
            </a:r>
            <a:br>
              <a:rPr lang="fr-FR" dirty="0" smtClean="0"/>
            </a:br>
            <a:r>
              <a:rPr lang="fr-FR" dirty="0"/>
              <a:t/>
            </a:r>
            <a:br>
              <a:rPr lang="fr-FR" dirty="0"/>
            </a:br>
            <a:r>
              <a:rPr lang="fr-FR" dirty="0" smtClean="0"/>
              <a:t/>
            </a:r>
            <a:br>
              <a:rPr lang="fr-FR" dirty="0" smtClean="0"/>
            </a:br>
            <a:r>
              <a:rPr lang="fr-FR" dirty="0"/>
              <a:t/>
            </a:r>
            <a:br>
              <a:rPr lang="fr-FR" dirty="0"/>
            </a:br>
            <a:r>
              <a:rPr lang="fr-FR" dirty="0" smtClean="0"/>
              <a:t/>
            </a:r>
            <a:br>
              <a:rPr lang="fr-FR" dirty="0" smtClean="0"/>
            </a:br>
            <a:r>
              <a:rPr lang="fr-FR" dirty="0"/>
              <a:t/>
            </a:r>
            <a:br>
              <a:rPr lang="fr-FR" dirty="0"/>
            </a:br>
            <a:r>
              <a:rPr lang="fr-FR" dirty="0" smtClean="0"/>
              <a:t>Quelques </a:t>
            </a:r>
            <a:r>
              <a:rPr lang="fr-FR" dirty="0"/>
              <a:t>décisions judiciaires </a:t>
            </a:r>
            <a:r>
              <a:rPr lang="fr-FR" dirty="0" smtClean="0"/>
              <a:t/>
            </a:r>
            <a:br>
              <a:rPr lang="fr-FR" dirty="0" smtClean="0"/>
            </a:br>
            <a:r>
              <a:rPr lang="fr-FR" dirty="0"/>
              <a:t> -Désignation de l’administration provisoire lorsque les faits sont de nature à paralyser le fonctionnement de la société (CCJA, 1</a:t>
            </a:r>
            <a:r>
              <a:rPr lang="fr-FR" baseline="30000" dirty="0"/>
              <a:t>ère</a:t>
            </a:r>
            <a:r>
              <a:rPr lang="fr-FR" dirty="0"/>
              <a:t> ch., Arr.n°034/2007, 22 nov.2007, Aff. Mireille </a:t>
            </a:r>
            <a:r>
              <a:rPr lang="fr-FR" dirty="0" err="1"/>
              <a:t>Parlalidis</a:t>
            </a:r>
            <a:r>
              <a:rPr lang="fr-FR" dirty="0"/>
              <a:t> c/1°Fouquier Françoise Marie épouse Blanc c/ 2°Blanc André Joseph, 3° « S2PO » Sarl ». </a:t>
            </a:r>
            <a:br>
              <a:rPr lang="fr-FR" dirty="0"/>
            </a:br>
            <a:r>
              <a:rPr lang="fr-FR" dirty="0"/>
              <a:t>-Rejet de la demande pour absence de paralysie de la société : TC, Abidjan, </a:t>
            </a:r>
            <a:r>
              <a:rPr lang="fr-FR" dirty="0" err="1"/>
              <a:t>ord.réf</a:t>
            </a:r>
            <a:r>
              <a:rPr lang="fr-FR" dirty="0"/>
              <a:t>. RG n° 337/2013, 16 avr. 2013, Aff. M. Touré&amp; Edmond Stéphane GNOUWIE c/ 1-Mme </a:t>
            </a:r>
            <a:r>
              <a:rPr lang="fr-FR" dirty="0" err="1"/>
              <a:t>Beohon</a:t>
            </a:r>
            <a:r>
              <a:rPr lang="fr-FR" dirty="0"/>
              <a:t> Ahou Angeline épse Konan 2-M. </a:t>
            </a:r>
            <a:r>
              <a:rPr lang="fr-FR" dirty="0" err="1"/>
              <a:t>Palenfo</a:t>
            </a:r>
            <a:r>
              <a:rPr lang="fr-FR" dirty="0"/>
              <a:t> Mohamed. </a:t>
            </a:r>
            <a:br>
              <a:rPr lang="fr-FR" dirty="0"/>
            </a:br>
            <a:r>
              <a:rPr lang="fr-FR" dirty="0" smtClean="0"/>
              <a:t/>
            </a:r>
            <a:br>
              <a:rPr lang="fr-FR" dirty="0" smtClean="0"/>
            </a:br>
            <a:r>
              <a:rPr lang="fr-FR" dirty="0" smtClean="0"/>
              <a:t/>
            </a:r>
            <a:br>
              <a:rPr lang="fr-FR" dirty="0" smtClean="0"/>
            </a:br>
            <a:r>
              <a:rPr lang="fr-FR" dirty="0"/>
              <a:t/>
            </a:r>
            <a:br>
              <a:rPr lang="fr-FR" dirty="0"/>
            </a:br>
            <a:r>
              <a:rPr lang="fr-FR" dirty="0" smtClean="0"/>
              <a:t> </a:t>
            </a:r>
            <a:br>
              <a:rPr lang="fr-FR" dirty="0" smtClean="0"/>
            </a:br>
            <a:r>
              <a:rPr lang="fr-FR" dirty="0" smtClean="0"/>
              <a:t> </a:t>
            </a:r>
            <a:r>
              <a:rPr lang="fr-FR" dirty="0"/>
              <a:t/>
            </a:r>
            <a:br>
              <a:rPr lang="fr-FR" dirty="0"/>
            </a:br>
            <a:r>
              <a:rPr lang="fr-FR" dirty="0"/>
              <a:t/>
            </a:r>
            <a:br>
              <a:rPr lang="fr-FR" dirty="0"/>
            </a:br>
            <a:r>
              <a:rPr lang="fr-FR" dirty="0" smtClean="0"/>
              <a:t/>
            </a:r>
            <a:br>
              <a:rPr lang="fr-FR" dirty="0" smtClean="0"/>
            </a:br>
            <a:endParaRPr lang="fr-FR" b="1" dirty="0"/>
          </a:p>
        </p:txBody>
      </p:sp>
    </p:spTree>
    <p:extLst>
      <p:ext uri="{BB962C8B-B14F-4D97-AF65-F5344CB8AC3E}">
        <p14:creationId xmlns:p14="http://schemas.microsoft.com/office/powerpoint/2010/main" val="71779723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439790" y="339634"/>
            <a:ext cx="10523350" cy="6518366"/>
          </a:xfrm>
        </p:spPr>
        <p:txBody>
          <a:bodyPr>
            <a:normAutofit fontScale="90000"/>
          </a:bodyPr>
          <a:lstStyle/>
          <a:p>
            <a:r>
              <a:rPr lang="fr-FR" dirty="0" smtClean="0"/>
              <a:t/>
            </a:r>
            <a:br>
              <a:rPr lang="fr-FR" dirty="0" smtClean="0"/>
            </a:br>
            <a:r>
              <a:rPr lang="fr-FR" dirty="0"/>
              <a:t/>
            </a:r>
            <a:br>
              <a:rPr lang="fr-FR" dirty="0"/>
            </a:br>
            <a:r>
              <a:rPr lang="fr-FR" dirty="0" smtClean="0"/>
              <a:t/>
            </a:r>
            <a:br>
              <a:rPr lang="fr-FR" dirty="0" smtClean="0"/>
            </a:br>
            <a:r>
              <a:rPr lang="fr-FR" dirty="0"/>
              <a:t/>
            </a:r>
            <a:br>
              <a:rPr lang="fr-FR" dirty="0"/>
            </a:br>
            <a:r>
              <a:rPr lang="fr-FR" dirty="0" smtClean="0"/>
              <a:t/>
            </a:r>
            <a:br>
              <a:rPr lang="fr-FR" dirty="0" smtClean="0"/>
            </a:br>
            <a:r>
              <a:rPr lang="fr-FR" dirty="0"/>
              <a:t/>
            </a:r>
            <a:br>
              <a:rPr lang="fr-FR" dirty="0"/>
            </a:br>
            <a:r>
              <a:rPr lang="fr-FR" dirty="0" smtClean="0"/>
              <a:t/>
            </a:r>
            <a:br>
              <a:rPr lang="fr-FR" dirty="0" smtClean="0"/>
            </a:br>
            <a:r>
              <a:rPr lang="fr-FR" dirty="0" smtClean="0"/>
              <a:t>Quelques </a:t>
            </a:r>
            <a:r>
              <a:rPr lang="fr-FR" dirty="0"/>
              <a:t>décisions judiciaires </a:t>
            </a:r>
            <a:r>
              <a:rPr lang="fr-FR" dirty="0" smtClean="0"/>
              <a:t/>
            </a:r>
            <a:br>
              <a:rPr lang="fr-FR" dirty="0" smtClean="0"/>
            </a:br>
            <a:r>
              <a:rPr lang="fr-FR" dirty="0"/>
              <a:t> -La mésentente entre associés ne peut être une cause de nomination d’un mandataire judiciaire que si elle conduit à la paralysie du fonctionnement de la société (CA Daloa, 2</a:t>
            </a:r>
            <a:r>
              <a:rPr lang="fr-FR" baseline="30000" dirty="0"/>
              <a:t>ème</a:t>
            </a:r>
            <a:r>
              <a:rPr lang="fr-FR" dirty="0"/>
              <a:t> ch. </a:t>
            </a:r>
            <a:r>
              <a:rPr lang="fr-FR" dirty="0" err="1"/>
              <a:t>Civ</a:t>
            </a:r>
            <a:r>
              <a:rPr lang="fr-FR" dirty="0"/>
              <a:t>. et com., Arr. n° 85, 29 mars 2006, Aff. E.C/ </a:t>
            </a:r>
            <a:r>
              <a:rPr lang="fr-FR" dirty="0" err="1"/>
              <a:t>Scefo-sarl</a:t>
            </a:r>
            <a:r>
              <a:rPr lang="fr-FR" dirty="0"/>
              <a:t>)</a:t>
            </a:r>
            <a:br>
              <a:rPr lang="fr-FR" dirty="0"/>
            </a:br>
            <a:r>
              <a:rPr lang="fr-FR" dirty="0"/>
              <a:t>-Rejet de l’administration provisoire fondée sur l’ignorance du fonctionnement de la société alors qu’il apparaît de toute évidence que l’associé demandeur a toujours été convoqué régulièrement aux </a:t>
            </a:r>
            <a:r>
              <a:rPr lang="fr-FR" dirty="0" smtClean="0"/>
              <a:t>différentes</a:t>
            </a:r>
            <a:br>
              <a:rPr lang="fr-FR" dirty="0" smtClean="0"/>
            </a:br>
            <a:r>
              <a:rPr lang="fr-FR" dirty="0" smtClean="0"/>
              <a:t/>
            </a:r>
            <a:br>
              <a:rPr lang="fr-FR" dirty="0" smtClean="0"/>
            </a:br>
            <a:r>
              <a:rPr lang="fr-FR" dirty="0"/>
              <a:t/>
            </a:r>
            <a:br>
              <a:rPr lang="fr-FR" dirty="0"/>
            </a:br>
            <a:r>
              <a:rPr lang="fr-FR" dirty="0" smtClean="0"/>
              <a:t> </a:t>
            </a:r>
            <a:br>
              <a:rPr lang="fr-FR" dirty="0" smtClean="0"/>
            </a:br>
            <a:r>
              <a:rPr lang="fr-FR" dirty="0" smtClean="0"/>
              <a:t> </a:t>
            </a:r>
            <a:r>
              <a:rPr lang="fr-FR" dirty="0"/>
              <a:t/>
            </a:r>
            <a:br>
              <a:rPr lang="fr-FR" dirty="0"/>
            </a:br>
            <a:r>
              <a:rPr lang="fr-FR" dirty="0"/>
              <a:t/>
            </a:r>
            <a:br>
              <a:rPr lang="fr-FR" dirty="0"/>
            </a:br>
            <a:r>
              <a:rPr lang="fr-FR" dirty="0" smtClean="0"/>
              <a:t/>
            </a:r>
            <a:br>
              <a:rPr lang="fr-FR" dirty="0" smtClean="0"/>
            </a:br>
            <a:endParaRPr lang="fr-FR" b="1" dirty="0"/>
          </a:p>
        </p:txBody>
      </p:sp>
    </p:spTree>
    <p:extLst>
      <p:ext uri="{BB962C8B-B14F-4D97-AF65-F5344CB8AC3E}">
        <p14:creationId xmlns:p14="http://schemas.microsoft.com/office/powerpoint/2010/main" val="398402073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439790" y="339634"/>
            <a:ext cx="10523350" cy="6518366"/>
          </a:xfrm>
        </p:spPr>
        <p:txBody>
          <a:bodyPr>
            <a:normAutofit fontScale="90000"/>
          </a:bodyPr>
          <a:lstStyle/>
          <a:p>
            <a:pPr algn="l"/>
            <a:r>
              <a:rPr lang="fr-FR" dirty="0" smtClean="0"/>
              <a:t/>
            </a:r>
            <a:br>
              <a:rPr lang="fr-FR" dirty="0" smtClean="0"/>
            </a:br>
            <a:r>
              <a:rPr lang="fr-FR" dirty="0"/>
              <a:t/>
            </a:r>
            <a:br>
              <a:rPr lang="fr-FR" dirty="0"/>
            </a:br>
            <a:r>
              <a:rPr lang="fr-FR" dirty="0" smtClean="0"/>
              <a:t/>
            </a:r>
            <a:br>
              <a:rPr lang="fr-FR" dirty="0" smtClean="0"/>
            </a:br>
            <a:r>
              <a:rPr lang="fr-FR" dirty="0" smtClean="0"/>
              <a:t>C -</a:t>
            </a:r>
            <a:r>
              <a:rPr lang="fr-FR" sz="3200" dirty="0" smtClean="0"/>
              <a:t>Le </a:t>
            </a:r>
            <a:r>
              <a:rPr lang="fr-FR" sz="3200" dirty="0"/>
              <a:t>mandataire chargé de convoquer l’assemblée </a:t>
            </a:r>
            <a:r>
              <a:rPr lang="fr-FR" sz="3200" dirty="0" smtClean="0"/>
              <a:t>générale des actionnaires</a:t>
            </a:r>
            <a:r>
              <a:rPr lang="fr-FR" dirty="0" smtClean="0"/>
              <a:t>  </a:t>
            </a:r>
            <a:r>
              <a:rPr lang="fr-FR" dirty="0"/>
              <a:t/>
            </a:r>
            <a:br>
              <a:rPr lang="fr-FR" dirty="0"/>
            </a:br>
            <a:r>
              <a:rPr lang="fr-FR" sz="3200" dirty="0" smtClean="0"/>
              <a:t>Article 548 AUDSC: « </a:t>
            </a:r>
            <a:r>
              <a:rPr lang="fr-FR" sz="3200" i="1" dirty="0" smtClean="0"/>
              <a:t>L’assemblée générale ordinaire est réunie au moins une (1) fois par an, dans les six (6) mois de la clôture de l’exercice, sous réserve de la prorogation de ce délai par décision de justice.</a:t>
            </a:r>
            <a:br>
              <a:rPr lang="fr-FR" sz="3200" i="1" dirty="0" smtClean="0"/>
            </a:br>
            <a:r>
              <a:rPr lang="fr-FR" sz="3200" i="1" dirty="0" smtClean="0"/>
              <a:t/>
            </a:r>
            <a:br>
              <a:rPr lang="fr-FR" sz="3200" i="1" dirty="0" smtClean="0"/>
            </a:br>
            <a:r>
              <a:rPr lang="fr-FR" sz="3200" i="1" dirty="0" smtClean="0"/>
              <a:t>Si l’Assemblée générale ordinaire n’a pas été réunie dans le délai, le ministère public ou tout actionnaire peut saisir la juridiction compétente statuant à bref délai afin d’enjoindre, le cas échéant sous astreinte, aux dirigeants de convoquer cette assemblée ou de désigner un mandataire pour y procéder ».  </a:t>
            </a:r>
            <a:r>
              <a:rPr lang="fr-FR" sz="3200" dirty="0"/>
              <a:t/>
            </a:r>
            <a:br>
              <a:rPr lang="fr-FR" sz="3200" dirty="0"/>
            </a:br>
            <a:r>
              <a:rPr lang="fr-FR" dirty="0" smtClean="0"/>
              <a:t> </a:t>
            </a:r>
            <a:r>
              <a:rPr lang="fr-FR" dirty="0" smtClean="0"/>
              <a:t>Voir aussi article 516</a:t>
            </a:r>
            <a:r>
              <a:rPr lang="fr-FR" dirty="0" smtClean="0"/>
              <a:t/>
            </a:r>
            <a:br>
              <a:rPr lang="fr-FR" dirty="0" smtClean="0"/>
            </a:br>
            <a:r>
              <a:rPr lang="fr-FR" dirty="0" smtClean="0"/>
              <a:t> </a:t>
            </a:r>
            <a:r>
              <a:rPr lang="fr-FR" dirty="0"/>
              <a:t/>
            </a:r>
            <a:br>
              <a:rPr lang="fr-FR" dirty="0"/>
            </a:br>
            <a:r>
              <a:rPr lang="fr-FR" dirty="0"/>
              <a:t/>
            </a:r>
            <a:br>
              <a:rPr lang="fr-FR" dirty="0"/>
            </a:br>
            <a:r>
              <a:rPr lang="fr-FR" dirty="0" smtClean="0"/>
              <a:t/>
            </a:r>
            <a:br>
              <a:rPr lang="fr-FR" dirty="0" smtClean="0"/>
            </a:br>
            <a:endParaRPr lang="fr-FR" b="1" dirty="0"/>
          </a:p>
        </p:txBody>
      </p:sp>
    </p:spTree>
    <p:extLst>
      <p:ext uri="{BB962C8B-B14F-4D97-AF65-F5344CB8AC3E}">
        <p14:creationId xmlns:p14="http://schemas.microsoft.com/office/powerpoint/2010/main" val="46192154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439790" y="339634"/>
            <a:ext cx="10523350" cy="6518366"/>
          </a:xfrm>
        </p:spPr>
        <p:txBody>
          <a:bodyPr>
            <a:normAutofit fontScale="90000"/>
          </a:bodyPr>
          <a:lstStyle/>
          <a:p>
            <a:pPr algn="l"/>
            <a:r>
              <a:rPr lang="fr-FR" dirty="0" smtClean="0"/>
              <a:t/>
            </a:r>
            <a:br>
              <a:rPr lang="fr-FR" dirty="0" smtClean="0"/>
            </a:br>
            <a:r>
              <a:rPr lang="fr-FR" dirty="0"/>
              <a:t/>
            </a:r>
            <a:br>
              <a:rPr lang="fr-FR" dirty="0"/>
            </a:br>
            <a:r>
              <a:rPr lang="fr-FR" dirty="0" smtClean="0"/>
              <a:t/>
            </a:r>
            <a:br>
              <a:rPr lang="fr-FR" dirty="0" smtClean="0"/>
            </a:br>
            <a:r>
              <a:rPr lang="fr-FR" dirty="0"/>
              <a:t/>
            </a:r>
            <a:br>
              <a:rPr lang="fr-FR" dirty="0"/>
            </a:br>
            <a:r>
              <a:rPr lang="fr-FR" dirty="0" smtClean="0"/>
              <a:t/>
            </a:r>
            <a:br>
              <a:rPr lang="fr-FR" dirty="0" smtClean="0"/>
            </a:br>
            <a:r>
              <a:rPr lang="fr-FR" dirty="0" smtClean="0"/>
              <a:t>C -</a:t>
            </a:r>
            <a:r>
              <a:rPr lang="fr-FR" sz="3200" dirty="0" smtClean="0"/>
              <a:t>Le </a:t>
            </a:r>
            <a:r>
              <a:rPr lang="fr-FR" sz="3200" dirty="0"/>
              <a:t>mandataire chargé de convoquer l’assemblée </a:t>
            </a:r>
            <a:r>
              <a:rPr lang="fr-FR" sz="3200" dirty="0" smtClean="0"/>
              <a:t>générale des actionnaires</a:t>
            </a:r>
            <a:r>
              <a:rPr lang="fr-FR" dirty="0" smtClean="0"/>
              <a:t>  </a:t>
            </a:r>
            <a:r>
              <a:rPr lang="fr-FR" dirty="0"/>
              <a:t/>
            </a:r>
            <a:br>
              <a:rPr lang="fr-FR" dirty="0"/>
            </a:br>
            <a:r>
              <a:rPr lang="fr-FR" dirty="0" smtClean="0"/>
              <a:t>Pour une application:</a:t>
            </a:r>
            <a:br>
              <a:rPr lang="fr-FR" dirty="0" smtClean="0"/>
            </a:br>
            <a:r>
              <a:rPr lang="fr-FR" sz="3600" dirty="0" smtClean="0"/>
              <a:t>TCC, 2019, 0595 Rambaud Patrice B.A.A. et </a:t>
            </a:r>
            <a:r>
              <a:rPr lang="fr-FR" sz="3600" dirty="0" err="1" smtClean="0"/>
              <a:t>Montassier</a:t>
            </a:r>
            <a:r>
              <a:rPr lang="fr-FR" sz="3600" dirty="0" smtClean="0"/>
              <a:t> c/Boni Georgio et société BMR. </a:t>
            </a:r>
            <a:r>
              <a:rPr lang="fr-FR" sz="3600" dirty="0"/>
              <a:t>En l’espèce, le </a:t>
            </a:r>
            <a:r>
              <a:rPr lang="fr-FR" sz="3600" dirty="0" smtClean="0"/>
              <a:t>juge a:</a:t>
            </a:r>
            <a:br>
              <a:rPr lang="fr-FR" sz="3600" dirty="0" smtClean="0"/>
            </a:br>
            <a:r>
              <a:rPr lang="fr-FR" sz="3600" dirty="0" smtClean="0"/>
              <a:t>- désigné un mandataire aux fins de convoquer et présider l’AG de la société BMR</a:t>
            </a:r>
            <a:br>
              <a:rPr lang="fr-FR" sz="3600" dirty="0" smtClean="0"/>
            </a:br>
            <a:r>
              <a:rPr lang="fr-FR" sz="3600" dirty="0" smtClean="0"/>
              <a:t>-dit que l’expert disposait de tous droits pour consulter et se faire remettre tous documents nécessaires à l’accomplissement de sa mission </a:t>
            </a:r>
            <a:br>
              <a:rPr lang="fr-FR" sz="3600" dirty="0" smtClean="0"/>
            </a:br>
            <a:r>
              <a:rPr lang="fr-FR" sz="3600" dirty="0" smtClean="0"/>
              <a:t>-fixé à trois (03) mois le délai de la mission du mandataire, sous réserve de prorogation. </a:t>
            </a:r>
            <a:br>
              <a:rPr lang="fr-FR" sz="3600" dirty="0" smtClean="0"/>
            </a:br>
            <a:r>
              <a:rPr lang="fr-FR" dirty="0" smtClean="0"/>
              <a:t> </a:t>
            </a:r>
            <a:r>
              <a:rPr lang="fr-FR" dirty="0"/>
              <a:t/>
            </a:r>
            <a:br>
              <a:rPr lang="fr-FR" dirty="0"/>
            </a:br>
            <a:r>
              <a:rPr lang="fr-FR" dirty="0"/>
              <a:t/>
            </a:r>
            <a:br>
              <a:rPr lang="fr-FR" dirty="0"/>
            </a:br>
            <a:r>
              <a:rPr lang="fr-FR" dirty="0" smtClean="0"/>
              <a:t/>
            </a:r>
            <a:br>
              <a:rPr lang="fr-FR" dirty="0" smtClean="0"/>
            </a:br>
            <a:endParaRPr lang="fr-FR" b="1" dirty="0"/>
          </a:p>
        </p:txBody>
      </p:sp>
    </p:spTree>
    <p:extLst>
      <p:ext uri="{BB962C8B-B14F-4D97-AF65-F5344CB8AC3E}">
        <p14:creationId xmlns:p14="http://schemas.microsoft.com/office/powerpoint/2010/main" val="76447527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439790" y="339634"/>
            <a:ext cx="10523350" cy="6518366"/>
          </a:xfrm>
        </p:spPr>
        <p:txBody>
          <a:bodyPr>
            <a:normAutofit fontScale="90000"/>
          </a:bodyPr>
          <a:lstStyle/>
          <a:p>
            <a:r>
              <a:rPr lang="fr-FR" dirty="0" smtClean="0"/>
              <a:t/>
            </a:r>
            <a:br>
              <a:rPr lang="fr-FR" dirty="0" smtClean="0"/>
            </a:br>
            <a:r>
              <a:rPr lang="fr-FR" dirty="0"/>
              <a:t/>
            </a:r>
            <a:br>
              <a:rPr lang="fr-FR" dirty="0"/>
            </a:br>
            <a:r>
              <a:rPr lang="fr-FR" dirty="0" smtClean="0"/>
              <a:t> </a:t>
            </a:r>
            <a:br>
              <a:rPr lang="fr-FR" dirty="0" smtClean="0"/>
            </a:br>
            <a:r>
              <a:rPr lang="fr-FR" dirty="0"/>
              <a:t/>
            </a:r>
            <a:br>
              <a:rPr lang="fr-FR" dirty="0"/>
            </a:br>
            <a:r>
              <a:rPr lang="fr-FR" dirty="0" smtClean="0"/>
              <a:t>assemblées </a:t>
            </a:r>
            <a:r>
              <a:rPr lang="fr-FR" dirty="0"/>
              <a:t>de cette société au cours desquelles la situation financière a été portée à la connaissance de tous les associés (TC, </a:t>
            </a:r>
            <a:r>
              <a:rPr lang="fr-FR" dirty="0" err="1"/>
              <a:t>abidjan</a:t>
            </a:r>
            <a:r>
              <a:rPr lang="fr-FR" dirty="0"/>
              <a:t>, ord., réf., RG n° 108/2013, 02 avr. 2013, Aff. Mademoiselle Chérif Ibn </a:t>
            </a:r>
            <a:r>
              <a:rPr lang="fr-FR" dirty="0" err="1"/>
              <a:t>Achta</a:t>
            </a:r>
            <a:r>
              <a:rPr lang="fr-FR" dirty="0"/>
              <a:t> c/ M. </a:t>
            </a:r>
            <a:r>
              <a:rPr lang="fr-FR" dirty="0" err="1"/>
              <a:t>Kuassi</a:t>
            </a:r>
            <a:r>
              <a:rPr lang="fr-FR" dirty="0"/>
              <a:t> </a:t>
            </a:r>
            <a:r>
              <a:rPr lang="fr-FR" dirty="0" err="1"/>
              <a:t>Amani</a:t>
            </a:r>
            <a:r>
              <a:rPr lang="fr-FR" dirty="0"/>
              <a:t> de Pierre Mesmer). </a:t>
            </a:r>
            <a:br>
              <a:rPr lang="fr-FR" dirty="0"/>
            </a:br>
            <a:r>
              <a:rPr lang="fr-FR" dirty="0" smtClean="0"/>
              <a:t/>
            </a:r>
            <a:br>
              <a:rPr lang="fr-FR" dirty="0" smtClean="0"/>
            </a:br>
            <a:r>
              <a:rPr lang="fr-FR" dirty="0"/>
              <a:t/>
            </a:r>
            <a:br>
              <a:rPr lang="fr-FR" dirty="0"/>
            </a:br>
            <a:r>
              <a:rPr lang="fr-FR" dirty="0" smtClean="0"/>
              <a:t> </a:t>
            </a:r>
            <a:br>
              <a:rPr lang="fr-FR" dirty="0" smtClean="0"/>
            </a:br>
            <a:r>
              <a:rPr lang="fr-FR" dirty="0" smtClean="0"/>
              <a:t> </a:t>
            </a:r>
            <a:r>
              <a:rPr lang="fr-FR" dirty="0"/>
              <a:t/>
            </a:r>
            <a:br>
              <a:rPr lang="fr-FR" dirty="0"/>
            </a:br>
            <a:r>
              <a:rPr lang="fr-FR" dirty="0"/>
              <a:t/>
            </a:r>
            <a:br>
              <a:rPr lang="fr-FR" dirty="0"/>
            </a:br>
            <a:r>
              <a:rPr lang="fr-FR" dirty="0" smtClean="0"/>
              <a:t/>
            </a:r>
            <a:br>
              <a:rPr lang="fr-FR" dirty="0" smtClean="0"/>
            </a:br>
            <a:endParaRPr lang="fr-FR" b="1" dirty="0"/>
          </a:p>
        </p:txBody>
      </p:sp>
    </p:spTree>
    <p:extLst>
      <p:ext uri="{BB962C8B-B14F-4D97-AF65-F5344CB8AC3E}">
        <p14:creationId xmlns:p14="http://schemas.microsoft.com/office/powerpoint/2010/main" val="276489663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439790" y="339634"/>
            <a:ext cx="10523350" cy="6518366"/>
          </a:xfrm>
        </p:spPr>
        <p:txBody>
          <a:bodyPr>
            <a:normAutofit fontScale="90000"/>
          </a:bodyPr>
          <a:lstStyle/>
          <a:p>
            <a:pPr algn="l"/>
            <a:r>
              <a:rPr lang="fr-FR" b="1" dirty="0" smtClean="0"/>
              <a:t/>
            </a:r>
            <a:br>
              <a:rPr lang="fr-FR" b="1" dirty="0" smtClean="0"/>
            </a:br>
            <a:r>
              <a:rPr lang="fr-FR" b="1" dirty="0"/>
              <a:t/>
            </a:r>
            <a:br>
              <a:rPr lang="fr-FR" b="1" dirty="0"/>
            </a:br>
            <a:r>
              <a:rPr lang="fr-FR" b="1" dirty="0" smtClean="0"/>
              <a:t/>
            </a:r>
            <a:br>
              <a:rPr lang="fr-FR" b="1" dirty="0" smtClean="0"/>
            </a:br>
            <a:r>
              <a:rPr lang="fr-FR" b="1" dirty="0" smtClean="0"/>
              <a:t>II-Les </a:t>
            </a:r>
            <a:r>
              <a:rPr lang="fr-FR" b="1" dirty="0"/>
              <a:t>mandataires judiciaires intervenant dans les procédures collectives </a:t>
            </a:r>
            <a:r>
              <a:rPr lang="fr-FR" dirty="0"/>
              <a:t/>
            </a:r>
            <a:br>
              <a:rPr lang="fr-FR" dirty="0"/>
            </a:br>
            <a:r>
              <a:rPr lang="fr-FR" dirty="0" smtClean="0"/>
              <a:t/>
            </a:r>
            <a:br>
              <a:rPr lang="fr-FR" dirty="0" smtClean="0"/>
            </a:br>
            <a:r>
              <a:rPr lang="fr-FR" dirty="0" smtClean="0"/>
              <a:t>Deux </a:t>
            </a:r>
            <a:r>
              <a:rPr lang="fr-FR" dirty="0"/>
              <a:t>catégories de mandataires </a:t>
            </a:r>
            <a:r>
              <a:rPr lang="fr-FR" dirty="0" smtClean="0"/>
              <a:t>judiciaires  </a:t>
            </a:r>
            <a:r>
              <a:rPr lang="fr-FR" dirty="0"/>
              <a:t>l’expert au règlement préventif </a:t>
            </a:r>
            <a:r>
              <a:rPr lang="fr-FR" dirty="0" smtClean="0"/>
              <a:t>(</a:t>
            </a:r>
            <a:r>
              <a:rPr lang="fr-FR" dirty="0" smtClean="0"/>
              <a:t>articles</a:t>
            </a:r>
            <a:r>
              <a:rPr lang="fr-FR" dirty="0"/>
              <a:t> </a:t>
            </a:r>
            <a:r>
              <a:rPr lang="fr-FR" dirty="0" smtClean="0"/>
              <a:t>6 et s. </a:t>
            </a:r>
            <a:r>
              <a:rPr lang="fr-FR" dirty="0" smtClean="0"/>
              <a:t>) </a:t>
            </a:r>
            <a:r>
              <a:rPr lang="fr-FR" dirty="0" smtClean="0"/>
              <a:t>et </a:t>
            </a:r>
            <a:r>
              <a:rPr lang="fr-FR" dirty="0"/>
              <a:t>le </a:t>
            </a:r>
            <a:r>
              <a:rPr lang="fr-FR" dirty="0" smtClean="0"/>
              <a:t>syndic (articles </a:t>
            </a:r>
            <a:r>
              <a:rPr lang="fr-FR" dirty="0" smtClean="0"/>
              <a:t>41 et s.</a:t>
            </a:r>
            <a:r>
              <a:rPr lang="fr-FR" dirty="0" smtClean="0"/>
              <a:t>).</a:t>
            </a:r>
            <a:r>
              <a:rPr lang="fr-FR" dirty="0" smtClean="0"/>
              <a:t/>
            </a:r>
            <a:br>
              <a:rPr lang="fr-FR" dirty="0" smtClean="0"/>
            </a:br>
            <a:r>
              <a:rPr lang="fr-FR" dirty="0" smtClean="0"/>
              <a:t>Une intervention indispensable (A) et une intervention délimitée (B).</a:t>
            </a:r>
            <a:br>
              <a:rPr lang="fr-FR" dirty="0" smtClean="0"/>
            </a:br>
            <a:r>
              <a:rPr lang="fr-FR" dirty="0"/>
              <a:t/>
            </a:r>
            <a:br>
              <a:rPr lang="fr-FR" dirty="0"/>
            </a:br>
            <a:r>
              <a:rPr lang="fr-FR" dirty="0" smtClean="0"/>
              <a:t> </a:t>
            </a:r>
            <a:br>
              <a:rPr lang="fr-FR" dirty="0" smtClean="0"/>
            </a:br>
            <a:r>
              <a:rPr lang="fr-FR" dirty="0" smtClean="0"/>
              <a:t> </a:t>
            </a:r>
            <a:r>
              <a:rPr lang="fr-FR" dirty="0"/>
              <a:t/>
            </a:r>
            <a:br>
              <a:rPr lang="fr-FR" dirty="0"/>
            </a:br>
            <a:r>
              <a:rPr lang="fr-FR" dirty="0"/>
              <a:t/>
            </a:r>
            <a:br>
              <a:rPr lang="fr-FR" dirty="0"/>
            </a:br>
            <a:r>
              <a:rPr lang="fr-FR" dirty="0" smtClean="0"/>
              <a:t/>
            </a:r>
            <a:br>
              <a:rPr lang="fr-FR" dirty="0" smtClean="0"/>
            </a:br>
            <a:endParaRPr lang="fr-FR" b="1" dirty="0"/>
          </a:p>
        </p:txBody>
      </p:sp>
    </p:spTree>
    <p:extLst>
      <p:ext uri="{BB962C8B-B14F-4D97-AF65-F5344CB8AC3E}">
        <p14:creationId xmlns:p14="http://schemas.microsoft.com/office/powerpoint/2010/main" val="114115003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439790" y="339634"/>
            <a:ext cx="10523350" cy="6048103"/>
          </a:xfrm>
        </p:spPr>
        <p:txBody>
          <a:bodyPr>
            <a:normAutofit fontScale="90000"/>
          </a:bodyPr>
          <a:lstStyle/>
          <a:p>
            <a:pPr algn="l"/>
            <a:r>
              <a:rPr lang="fr-FR" b="1" u="sng" dirty="0" smtClean="0">
                <a:latin typeface="+mn-lt"/>
                <a:ea typeface="Apple Chancery" charset="0"/>
                <a:cs typeface="Apple Chancery" charset="0"/>
              </a:rPr>
              <a:t/>
            </a:r>
            <a:br>
              <a:rPr lang="fr-FR" b="1" u="sng" dirty="0" smtClean="0">
                <a:latin typeface="+mn-lt"/>
                <a:ea typeface="Apple Chancery" charset="0"/>
                <a:cs typeface="Apple Chancery" charset="0"/>
              </a:rPr>
            </a:br>
            <a:r>
              <a:rPr lang="fr-FR" b="1" u="sng" dirty="0">
                <a:latin typeface="+mn-lt"/>
                <a:ea typeface="Apple Chancery" charset="0"/>
                <a:cs typeface="Apple Chancery" charset="0"/>
              </a:rPr>
              <a:t/>
            </a:r>
            <a:br>
              <a:rPr lang="fr-FR" b="1" u="sng" dirty="0">
                <a:latin typeface="+mn-lt"/>
                <a:ea typeface="Apple Chancery" charset="0"/>
                <a:cs typeface="Apple Chancery" charset="0"/>
              </a:rPr>
            </a:br>
            <a:r>
              <a:rPr lang="fr-FR" b="1" u="sng" dirty="0" smtClean="0">
                <a:latin typeface="+mn-lt"/>
                <a:ea typeface="Apple Chancery" charset="0"/>
                <a:cs typeface="Apple Chancery" charset="0"/>
              </a:rPr>
              <a:t/>
            </a:r>
            <a:br>
              <a:rPr lang="fr-FR" b="1" u="sng" dirty="0" smtClean="0">
                <a:latin typeface="+mn-lt"/>
                <a:ea typeface="Apple Chancery" charset="0"/>
                <a:cs typeface="Apple Chancery" charset="0"/>
              </a:rPr>
            </a:br>
            <a:r>
              <a:rPr lang="fr-FR" b="1" u="sng" dirty="0">
                <a:latin typeface="+mn-lt"/>
                <a:ea typeface="Apple Chancery" charset="0"/>
                <a:cs typeface="Apple Chancery" charset="0"/>
              </a:rPr>
              <a:t/>
            </a:r>
            <a:br>
              <a:rPr lang="fr-FR" b="1" u="sng" dirty="0">
                <a:latin typeface="+mn-lt"/>
                <a:ea typeface="Apple Chancery" charset="0"/>
                <a:cs typeface="Apple Chancery" charset="0"/>
              </a:rPr>
            </a:br>
            <a:r>
              <a:rPr lang="fr-FR" b="1" u="sng" dirty="0" smtClean="0">
                <a:latin typeface="+mn-lt"/>
                <a:ea typeface="Apple Chancery" charset="0"/>
                <a:cs typeface="Apple Chancery" charset="0"/>
              </a:rPr>
              <a:t/>
            </a:r>
            <a:br>
              <a:rPr lang="fr-FR" b="1" u="sng" dirty="0" smtClean="0">
                <a:latin typeface="+mn-lt"/>
                <a:ea typeface="Apple Chancery" charset="0"/>
                <a:cs typeface="Apple Chancery" charset="0"/>
              </a:rPr>
            </a:br>
            <a:r>
              <a:rPr lang="fr-FR" sz="3600" b="1" u="sng" dirty="0" smtClean="0">
                <a:latin typeface="+mn-lt"/>
                <a:ea typeface="Apple Chancery" charset="0"/>
                <a:cs typeface="Apple Chancery" charset="0"/>
              </a:rPr>
              <a:t>Plan</a:t>
            </a:r>
            <a:r>
              <a:rPr lang="fr-FR" sz="3600" u="sng" dirty="0">
                <a:latin typeface="Apple Chancery" charset="0"/>
                <a:ea typeface="Apple Chancery" charset="0"/>
                <a:cs typeface="Apple Chancery" charset="0"/>
              </a:rPr>
              <a:t/>
            </a:r>
            <a:br>
              <a:rPr lang="fr-FR" sz="3600" u="sng" dirty="0">
                <a:latin typeface="Apple Chancery" charset="0"/>
                <a:ea typeface="Apple Chancery" charset="0"/>
                <a:cs typeface="Apple Chancery" charset="0"/>
              </a:rPr>
            </a:br>
            <a:r>
              <a:rPr lang="fr-FR" sz="3600" u="sng" dirty="0"/>
              <a:t>Introduction </a:t>
            </a:r>
            <a:r>
              <a:rPr lang="fr-FR" sz="3600" dirty="0"/>
              <a:t/>
            </a:r>
            <a:br>
              <a:rPr lang="fr-FR" sz="3600" dirty="0"/>
            </a:br>
            <a:r>
              <a:rPr lang="fr-FR" sz="3600" b="1" dirty="0" err="1" smtClean="0"/>
              <a:t>I-Les</a:t>
            </a:r>
            <a:r>
              <a:rPr lang="fr-FR" sz="3600" b="1" dirty="0" smtClean="0"/>
              <a:t> </a:t>
            </a:r>
            <a:r>
              <a:rPr lang="fr-FR" sz="3600" b="1" dirty="0"/>
              <a:t>mandataires judiciaires désignés en cas de dysfonctionnement de la société  </a:t>
            </a:r>
            <a:r>
              <a:rPr lang="fr-FR" sz="3600" b="1" dirty="0" smtClean="0"/>
              <a:t/>
            </a:r>
            <a:br>
              <a:rPr lang="fr-FR" sz="3600" b="1" dirty="0" smtClean="0"/>
            </a:br>
            <a:r>
              <a:rPr lang="fr-FR" sz="3600" dirty="0" err="1"/>
              <a:t>A-L’expert</a:t>
            </a:r>
            <a:r>
              <a:rPr lang="fr-FR" sz="3600" dirty="0"/>
              <a:t> désigné pour présenter un rapport sur des opérations de gestion </a:t>
            </a:r>
            <a:r>
              <a:rPr lang="fr-FR" sz="3600" dirty="0" smtClean="0"/>
              <a:t/>
            </a:r>
            <a:br>
              <a:rPr lang="fr-FR" sz="3600" dirty="0" smtClean="0"/>
            </a:br>
            <a:r>
              <a:rPr lang="fr-FR" sz="3600" dirty="0" err="1" smtClean="0"/>
              <a:t>B-La</a:t>
            </a:r>
            <a:r>
              <a:rPr lang="fr-FR" sz="3600" dirty="0" smtClean="0"/>
              <a:t> désignation d’un administrateur provisoire </a:t>
            </a:r>
            <a:r>
              <a:rPr lang="fr-FR" sz="3600" dirty="0"/>
              <a:t/>
            </a:r>
            <a:br>
              <a:rPr lang="fr-FR" sz="3600" dirty="0"/>
            </a:br>
            <a:r>
              <a:rPr lang="fr-FR" sz="3600" dirty="0"/>
              <a:t>C -Le mandataire chargé de convoquer l’assemblée générale des actionnaires  </a:t>
            </a:r>
            <a:r>
              <a:rPr lang="fr-FR" sz="3600" dirty="0"/>
              <a:t/>
            </a:r>
            <a:br>
              <a:rPr lang="fr-FR" sz="3600" dirty="0"/>
            </a:br>
            <a:r>
              <a:rPr lang="fr-FR" sz="3600" b="1" dirty="0"/>
              <a:t>II-Les mandataires judiciaires </a:t>
            </a:r>
            <a:r>
              <a:rPr lang="fr-FR" sz="3600" b="1" dirty="0" smtClean="0"/>
              <a:t>intervenant dans </a:t>
            </a:r>
            <a:r>
              <a:rPr lang="fr-FR" sz="3600" b="1" dirty="0"/>
              <a:t>les procédures collectives </a:t>
            </a:r>
            <a:r>
              <a:rPr lang="fr-FR" sz="3600" b="1" dirty="0" smtClean="0"/>
              <a:t/>
            </a:r>
            <a:br>
              <a:rPr lang="fr-FR" sz="3600" b="1" dirty="0" smtClean="0"/>
            </a:br>
            <a:r>
              <a:rPr lang="fr-FR" sz="3600" dirty="0" err="1"/>
              <a:t>A-Une</a:t>
            </a:r>
            <a:r>
              <a:rPr lang="fr-FR" sz="3600" dirty="0"/>
              <a:t> intervention </a:t>
            </a:r>
            <a:r>
              <a:rPr lang="fr-FR" sz="3600" dirty="0" smtClean="0"/>
              <a:t>indispensable</a:t>
            </a:r>
            <a:br>
              <a:rPr lang="fr-FR" sz="3600" dirty="0" smtClean="0"/>
            </a:br>
            <a:r>
              <a:rPr lang="fr-FR" sz="3600" dirty="0"/>
              <a:t>B-Une intervention délimitée </a:t>
            </a:r>
            <a:br>
              <a:rPr lang="fr-FR" sz="3600" dirty="0"/>
            </a:br>
            <a:r>
              <a:rPr lang="fr-FR" dirty="0"/>
              <a:t/>
            </a:r>
            <a:br>
              <a:rPr lang="fr-FR" dirty="0"/>
            </a:br>
            <a:r>
              <a:rPr lang="fr-FR" dirty="0"/>
              <a:t/>
            </a:r>
            <a:br>
              <a:rPr lang="fr-FR" dirty="0"/>
            </a:br>
            <a:r>
              <a:rPr lang="fr-FR" dirty="0"/>
              <a:t/>
            </a:r>
            <a:br>
              <a:rPr lang="fr-FR" dirty="0"/>
            </a:br>
            <a:r>
              <a:rPr lang="fr-FR" dirty="0" smtClean="0"/>
              <a:t/>
            </a:r>
            <a:br>
              <a:rPr lang="fr-FR" dirty="0" smtClean="0"/>
            </a:br>
            <a:endParaRPr lang="fr-FR" b="1" dirty="0"/>
          </a:p>
        </p:txBody>
      </p:sp>
    </p:spTree>
    <p:extLst>
      <p:ext uri="{BB962C8B-B14F-4D97-AF65-F5344CB8AC3E}">
        <p14:creationId xmlns:p14="http://schemas.microsoft.com/office/powerpoint/2010/main" val="103166895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439790" y="339634"/>
            <a:ext cx="10523350" cy="6518366"/>
          </a:xfrm>
        </p:spPr>
        <p:txBody>
          <a:bodyPr>
            <a:normAutofit fontScale="90000"/>
          </a:bodyPr>
          <a:lstStyle/>
          <a:p>
            <a:pPr algn="l"/>
            <a:r>
              <a:rPr lang="fr-FR" b="1" dirty="0"/>
              <a:t/>
            </a:r>
            <a:br>
              <a:rPr lang="fr-FR" b="1" dirty="0"/>
            </a:br>
            <a:r>
              <a:rPr lang="fr-FR" b="1" dirty="0" smtClean="0"/>
              <a:t/>
            </a:r>
            <a:br>
              <a:rPr lang="fr-FR" b="1" dirty="0" smtClean="0"/>
            </a:br>
            <a:r>
              <a:rPr lang="fr-FR" b="1" dirty="0"/>
              <a:t/>
            </a:r>
            <a:br>
              <a:rPr lang="fr-FR" b="1" dirty="0"/>
            </a:br>
            <a:r>
              <a:rPr lang="fr-FR" sz="3300" b="1" dirty="0" smtClean="0"/>
              <a:t/>
            </a:r>
            <a:br>
              <a:rPr lang="fr-FR" sz="3300" b="1" dirty="0" smtClean="0"/>
            </a:br>
            <a:r>
              <a:rPr lang="fr-FR" sz="3300" dirty="0" err="1" smtClean="0"/>
              <a:t>A</a:t>
            </a:r>
            <a:r>
              <a:rPr lang="fr-FR" sz="3300" b="1" dirty="0" err="1" smtClean="0"/>
              <a:t>-</a:t>
            </a:r>
            <a:r>
              <a:rPr lang="fr-FR" sz="3300" dirty="0" err="1" smtClean="0"/>
              <a:t>Une</a:t>
            </a:r>
            <a:r>
              <a:rPr lang="fr-FR" sz="3300" dirty="0" smtClean="0"/>
              <a:t> intervention indispensable</a:t>
            </a:r>
            <a:br>
              <a:rPr lang="fr-FR" sz="3300" dirty="0" smtClean="0"/>
            </a:br>
            <a:r>
              <a:rPr lang="fr-FR" sz="3300" dirty="0" smtClean="0"/>
              <a:t> Trois  raisons:</a:t>
            </a:r>
            <a:br>
              <a:rPr lang="fr-FR" sz="3300" dirty="0" smtClean="0"/>
            </a:br>
            <a:r>
              <a:rPr lang="fr-FR" sz="3300" dirty="0" smtClean="0"/>
              <a:t>1-L’objet de l’AUPC formulé en son article 1</a:t>
            </a:r>
            <a:r>
              <a:rPr lang="fr-FR" sz="3300" baseline="30000" dirty="0" smtClean="0"/>
              <a:t>er</a:t>
            </a:r>
            <a:r>
              <a:rPr lang="fr-FR" sz="3300" dirty="0" smtClean="0"/>
              <a:t> : « </a:t>
            </a:r>
            <a:r>
              <a:rPr lang="fr-FR" sz="3300" i="1" dirty="0" smtClean="0"/>
              <a:t>Le présent Acte uniforme a pour objet :</a:t>
            </a:r>
            <a:r>
              <a:rPr lang="fr-FR" sz="3300" dirty="0" smtClean="0"/>
              <a:t/>
            </a:r>
            <a:br>
              <a:rPr lang="fr-FR" sz="3300" dirty="0" smtClean="0"/>
            </a:br>
            <a:r>
              <a:rPr lang="fr-FR" sz="3300" i="1" dirty="0" smtClean="0"/>
              <a:t>-d’organiser les procédures de conciliation et de règlement préventif ainsi que les procédures curatives de redressement judiciaire et de liquidation des biens afin </a:t>
            </a:r>
            <a:r>
              <a:rPr lang="fr-FR" sz="3300" i="1" u="sng" dirty="0" smtClean="0"/>
              <a:t>de préserver les activités économiques et les niveaux d’emplois des entreprises débitrices, de redresser rapidement les entreprises viables et de liquider les entreprises non valides dans des conditions propres à maximiser la valeur des actifs des débiteurs pour augmenter les montants recouvrés par les créanciers et d’établir un ordre précis de paiement des créances garanties ou non garanties</a:t>
            </a:r>
            <a:r>
              <a:rPr lang="fr-FR" sz="3300" dirty="0" smtClean="0"/>
              <a:t>… »</a:t>
            </a:r>
            <a:br>
              <a:rPr lang="fr-FR" sz="3300" dirty="0" smtClean="0"/>
            </a:br>
            <a:r>
              <a:rPr lang="fr-FR" dirty="0" smtClean="0"/>
              <a:t/>
            </a:r>
            <a:br>
              <a:rPr lang="fr-FR" dirty="0" smtClean="0"/>
            </a:br>
            <a:r>
              <a:rPr lang="fr-FR" dirty="0" smtClean="0"/>
              <a:t> </a:t>
            </a:r>
            <a:r>
              <a:rPr lang="fr-FR" dirty="0"/>
              <a:t/>
            </a:r>
            <a:br>
              <a:rPr lang="fr-FR" dirty="0"/>
            </a:br>
            <a:r>
              <a:rPr lang="fr-FR" dirty="0"/>
              <a:t/>
            </a:r>
            <a:br>
              <a:rPr lang="fr-FR" dirty="0"/>
            </a:br>
            <a:r>
              <a:rPr lang="fr-FR" dirty="0" smtClean="0"/>
              <a:t/>
            </a:r>
            <a:br>
              <a:rPr lang="fr-FR" dirty="0" smtClean="0"/>
            </a:br>
            <a:endParaRPr lang="fr-FR" b="1" dirty="0"/>
          </a:p>
        </p:txBody>
      </p:sp>
    </p:spTree>
    <p:extLst>
      <p:ext uri="{BB962C8B-B14F-4D97-AF65-F5344CB8AC3E}">
        <p14:creationId xmlns:p14="http://schemas.microsoft.com/office/powerpoint/2010/main" val="923149966"/>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439790" y="339634"/>
            <a:ext cx="10523350" cy="6518366"/>
          </a:xfrm>
        </p:spPr>
        <p:txBody>
          <a:bodyPr>
            <a:normAutofit fontScale="90000"/>
          </a:bodyPr>
          <a:lstStyle/>
          <a:p>
            <a:pPr algn="l"/>
            <a:r>
              <a:rPr lang="fr-FR" dirty="0" smtClean="0"/>
              <a:t/>
            </a:r>
            <a:br>
              <a:rPr lang="fr-FR" dirty="0" smtClean="0"/>
            </a:br>
            <a:r>
              <a:rPr lang="fr-FR" dirty="0"/>
              <a:t/>
            </a:r>
            <a:br>
              <a:rPr lang="fr-FR" dirty="0"/>
            </a:br>
            <a:r>
              <a:rPr lang="fr-FR" dirty="0" smtClean="0"/>
              <a:t/>
            </a:r>
            <a:br>
              <a:rPr lang="fr-FR" dirty="0" smtClean="0"/>
            </a:br>
            <a:r>
              <a:rPr lang="fr-FR" dirty="0"/>
              <a:t/>
            </a:r>
            <a:br>
              <a:rPr lang="fr-FR" dirty="0"/>
            </a:br>
            <a:r>
              <a:rPr lang="fr-FR" dirty="0" smtClean="0"/>
              <a:t/>
            </a:r>
            <a:br>
              <a:rPr lang="fr-FR" dirty="0" smtClean="0"/>
            </a:br>
            <a:r>
              <a:rPr lang="fr-FR" dirty="0"/>
              <a:t/>
            </a:r>
            <a:br>
              <a:rPr lang="fr-FR" dirty="0"/>
            </a:br>
            <a:r>
              <a:rPr lang="fr-FR" dirty="0" smtClean="0"/>
              <a:t/>
            </a:r>
            <a:br>
              <a:rPr lang="fr-FR" dirty="0" smtClean="0"/>
            </a:br>
            <a:r>
              <a:rPr lang="fr-FR" dirty="0" smtClean="0"/>
              <a:t>2- </a:t>
            </a:r>
            <a:r>
              <a:rPr lang="fr-FR" dirty="0"/>
              <a:t>les procédures collectives sont une matière technique qui ne peuvent être confie qu’à des professionnels avertis. C’est la raison pour laquelle, il est élaboré un statut spécifique pour les mandataires judiciaires (articles 4-4 et suivants</a:t>
            </a:r>
            <a:r>
              <a:rPr lang="fr-FR" dirty="0" smtClean="0"/>
              <a:t>).</a:t>
            </a:r>
            <a:br>
              <a:rPr lang="fr-FR" dirty="0" smtClean="0"/>
            </a:br>
            <a:r>
              <a:rPr lang="fr-FR" dirty="0"/>
              <a:t/>
            </a:r>
            <a:br>
              <a:rPr lang="fr-FR" dirty="0"/>
            </a:br>
            <a:r>
              <a:rPr lang="fr-FR" dirty="0" smtClean="0"/>
              <a:t>3-la </a:t>
            </a:r>
            <a:r>
              <a:rPr lang="fr-FR" dirty="0"/>
              <a:t>mise en œuvre des procédures collectives requièrent un suivi particulier surtout quand on connaît, dans le contexte de l’espace OHADA, le grand désintérêt des organes judiciaires lors du déroulement et du dénouement des procédures. </a:t>
            </a:r>
            <a:br>
              <a:rPr lang="fr-FR" dirty="0"/>
            </a:br>
            <a:r>
              <a:rPr lang="fr-FR" b="1" dirty="0" smtClean="0"/>
              <a:t/>
            </a:r>
            <a:br>
              <a:rPr lang="fr-FR" b="1" dirty="0" smtClean="0"/>
            </a:br>
            <a:r>
              <a:rPr lang="fr-FR" b="1" dirty="0"/>
              <a:t/>
            </a:r>
            <a:br>
              <a:rPr lang="fr-FR" b="1" dirty="0"/>
            </a:br>
            <a:r>
              <a:rPr lang="fr-FR" sz="3300" b="1" dirty="0" smtClean="0"/>
              <a:t/>
            </a:r>
            <a:br>
              <a:rPr lang="fr-FR" sz="3300" b="1" dirty="0" smtClean="0"/>
            </a:br>
            <a:r>
              <a:rPr lang="fr-FR" dirty="0" smtClean="0"/>
              <a:t/>
            </a:r>
            <a:br>
              <a:rPr lang="fr-FR" dirty="0" smtClean="0"/>
            </a:br>
            <a:r>
              <a:rPr lang="fr-FR" dirty="0" smtClean="0"/>
              <a:t> </a:t>
            </a:r>
            <a:r>
              <a:rPr lang="fr-FR" dirty="0"/>
              <a:t/>
            </a:r>
            <a:br>
              <a:rPr lang="fr-FR" dirty="0"/>
            </a:br>
            <a:r>
              <a:rPr lang="fr-FR" dirty="0"/>
              <a:t/>
            </a:r>
            <a:br>
              <a:rPr lang="fr-FR" dirty="0"/>
            </a:br>
            <a:r>
              <a:rPr lang="fr-FR" dirty="0" smtClean="0"/>
              <a:t/>
            </a:r>
            <a:br>
              <a:rPr lang="fr-FR" dirty="0" smtClean="0"/>
            </a:br>
            <a:endParaRPr lang="fr-FR" b="1" dirty="0"/>
          </a:p>
        </p:txBody>
      </p:sp>
    </p:spTree>
    <p:extLst>
      <p:ext uri="{BB962C8B-B14F-4D97-AF65-F5344CB8AC3E}">
        <p14:creationId xmlns:p14="http://schemas.microsoft.com/office/powerpoint/2010/main" val="2057272435"/>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439790" y="339634"/>
            <a:ext cx="10523350" cy="6518366"/>
          </a:xfrm>
        </p:spPr>
        <p:txBody>
          <a:bodyPr>
            <a:normAutofit fontScale="90000"/>
          </a:bodyPr>
          <a:lstStyle/>
          <a:p>
            <a:pPr algn="l"/>
            <a:r>
              <a:rPr lang="fr-FR" dirty="0" smtClean="0"/>
              <a:t/>
            </a:r>
            <a:br>
              <a:rPr lang="fr-FR" dirty="0" smtClean="0"/>
            </a:br>
            <a:r>
              <a:rPr lang="fr-FR" dirty="0"/>
              <a:t/>
            </a:r>
            <a:br>
              <a:rPr lang="fr-FR" dirty="0"/>
            </a:br>
            <a:r>
              <a:rPr lang="fr-FR" dirty="0" smtClean="0"/>
              <a:t/>
            </a:r>
            <a:br>
              <a:rPr lang="fr-FR" dirty="0" smtClean="0"/>
            </a:br>
            <a:r>
              <a:rPr lang="fr-FR" dirty="0" smtClean="0"/>
              <a:t/>
            </a:r>
            <a:br>
              <a:rPr lang="fr-FR" dirty="0" smtClean="0"/>
            </a:br>
            <a:r>
              <a:rPr lang="fr-FR" dirty="0"/>
              <a:t/>
            </a:r>
            <a:br>
              <a:rPr lang="fr-FR" dirty="0"/>
            </a:br>
            <a:r>
              <a:rPr lang="fr-FR" dirty="0" smtClean="0"/>
              <a:t/>
            </a:r>
            <a:br>
              <a:rPr lang="fr-FR" dirty="0" smtClean="0"/>
            </a:br>
            <a:r>
              <a:rPr lang="fr-FR" dirty="0"/>
              <a:t/>
            </a:r>
            <a:br>
              <a:rPr lang="fr-FR" dirty="0"/>
            </a:br>
            <a:r>
              <a:rPr lang="fr-FR" sz="3600" dirty="0" smtClean="0"/>
              <a:t>B-</a:t>
            </a:r>
            <a:r>
              <a:rPr lang="fr-FR" sz="3600" u="sng" dirty="0" smtClean="0"/>
              <a:t>Une </a:t>
            </a:r>
            <a:r>
              <a:rPr lang="fr-FR" sz="3600" u="sng" dirty="0"/>
              <a:t>intervention délimitée </a:t>
            </a:r>
            <a:r>
              <a:rPr lang="fr-FR" sz="3600" dirty="0"/>
              <a:t/>
            </a:r>
            <a:br>
              <a:rPr lang="fr-FR" sz="3600" dirty="0"/>
            </a:br>
            <a:r>
              <a:rPr lang="fr-FR" sz="3600" dirty="0" smtClean="0"/>
              <a:t/>
            </a:r>
            <a:br>
              <a:rPr lang="fr-FR" sz="3600" dirty="0" smtClean="0"/>
            </a:br>
            <a:r>
              <a:rPr lang="fr-FR" sz="3600" dirty="0"/>
              <a:t>-</a:t>
            </a:r>
            <a:r>
              <a:rPr lang="fr-FR" sz="3600" dirty="0" smtClean="0"/>
              <a:t>Détermination de l’étendue de la mission et des pouvoirs du mandataire par le juge conformément au cadre tracé par le législateur.</a:t>
            </a:r>
            <a:br>
              <a:rPr lang="fr-FR" sz="3600" dirty="0" smtClean="0"/>
            </a:br>
            <a:r>
              <a:rPr lang="fr-FR" sz="3600" dirty="0" smtClean="0"/>
              <a:t>a</a:t>
            </a:r>
            <a:r>
              <a:rPr lang="fr-FR" sz="3600" dirty="0" smtClean="0"/>
              <a:t>-pour l’expert en règlement préventif: voir articles 12 et 13 </a:t>
            </a:r>
            <a:br>
              <a:rPr lang="fr-FR" sz="3600" dirty="0" smtClean="0"/>
            </a:br>
            <a:r>
              <a:rPr lang="fr-FR" sz="3600" dirty="0" smtClean="0"/>
              <a:t>b-pour le syndic: </a:t>
            </a:r>
            <a:r>
              <a:rPr lang="fr-FR" sz="3600" dirty="0"/>
              <a:t>voir articles </a:t>
            </a:r>
            <a:r>
              <a:rPr lang="fr-FR" sz="3600" dirty="0" smtClean="0"/>
              <a:t>119 et s. </a:t>
            </a:r>
            <a:br>
              <a:rPr lang="fr-FR" sz="3600" dirty="0" smtClean="0"/>
            </a:br>
            <a:r>
              <a:rPr lang="fr-FR" sz="3600" dirty="0" smtClean="0"/>
              <a:t/>
            </a:r>
            <a:br>
              <a:rPr lang="fr-FR" sz="3600" dirty="0" smtClean="0"/>
            </a:br>
            <a:r>
              <a:rPr lang="fr-FR" sz="3600" dirty="0" smtClean="0"/>
              <a:t>-Mise en place de mécanismes de contrôle et de discipline des mandataires judiciaires</a:t>
            </a:r>
            <a:r>
              <a:rPr lang="fr-FR" sz="3600" dirty="0"/>
              <a:t/>
            </a:r>
            <a:br>
              <a:rPr lang="fr-FR" sz="3600" dirty="0"/>
            </a:br>
            <a:r>
              <a:rPr lang="fr-FR" dirty="0" smtClean="0"/>
              <a:t/>
            </a:r>
            <a:br>
              <a:rPr lang="fr-FR" dirty="0" smtClean="0"/>
            </a:br>
            <a:r>
              <a:rPr lang="fr-FR" dirty="0"/>
              <a:t/>
            </a:r>
            <a:br>
              <a:rPr lang="fr-FR" dirty="0"/>
            </a:br>
            <a:r>
              <a:rPr lang="fr-FR" dirty="0" smtClean="0"/>
              <a:t/>
            </a:r>
            <a:br>
              <a:rPr lang="fr-FR" dirty="0" smtClean="0"/>
            </a:br>
            <a:r>
              <a:rPr lang="fr-FR" b="1" dirty="0" smtClean="0"/>
              <a:t/>
            </a:r>
            <a:br>
              <a:rPr lang="fr-FR" b="1" dirty="0" smtClean="0"/>
            </a:br>
            <a:r>
              <a:rPr lang="fr-FR" b="1" dirty="0"/>
              <a:t/>
            </a:r>
            <a:br>
              <a:rPr lang="fr-FR" b="1" dirty="0"/>
            </a:br>
            <a:r>
              <a:rPr lang="fr-FR" sz="3300" b="1" dirty="0" smtClean="0"/>
              <a:t/>
            </a:r>
            <a:br>
              <a:rPr lang="fr-FR" sz="3300" b="1" dirty="0" smtClean="0"/>
            </a:br>
            <a:r>
              <a:rPr lang="fr-FR" dirty="0" smtClean="0"/>
              <a:t/>
            </a:r>
            <a:br>
              <a:rPr lang="fr-FR" dirty="0" smtClean="0"/>
            </a:br>
            <a:r>
              <a:rPr lang="fr-FR" dirty="0" smtClean="0"/>
              <a:t> </a:t>
            </a:r>
            <a:r>
              <a:rPr lang="fr-FR" dirty="0"/>
              <a:t/>
            </a:r>
            <a:br>
              <a:rPr lang="fr-FR" dirty="0"/>
            </a:br>
            <a:r>
              <a:rPr lang="fr-FR" dirty="0"/>
              <a:t/>
            </a:r>
            <a:br>
              <a:rPr lang="fr-FR" dirty="0"/>
            </a:br>
            <a:r>
              <a:rPr lang="fr-FR" dirty="0" smtClean="0"/>
              <a:t/>
            </a:r>
            <a:br>
              <a:rPr lang="fr-FR" dirty="0" smtClean="0"/>
            </a:br>
            <a:endParaRPr lang="fr-FR" b="1" dirty="0"/>
          </a:p>
        </p:txBody>
      </p:sp>
    </p:spTree>
    <p:extLst>
      <p:ext uri="{BB962C8B-B14F-4D97-AF65-F5344CB8AC3E}">
        <p14:creationId xmlns:p14="http://schemas.microsoft.com/office/powerpoint/2010/main" val="2058704937"/>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439790" y="339634"/>
            <a:ext cx="10523350" cy="6518366"/>
          </a:xfrm>
        </p:spPr>
        <p:txBody>
          <a:bodyPr>
            <a:normAutofit fontScale="90000"/>
          </a:bodyPr>
          <a:lstStyle/>
          <a:p>
            <a:pPr algn="l"/>
            <a:r>
              <a:rPr lang="fr-FR" dirty="0" smtClean="0"/>
              <a:t/>
            </a:r>
            <a:br>
              <a:rPr lang="fr-FR" dirty="0" smtClean="0"/>
            </a:br>
            <a:r>
              <a:rPr lang="fr-FR" dirty="0"/>
              <a:t/>
            </a:r>
            <a:br>
              <a:rPr lang="fr-FR" dirty="0"/>
            </a:br>
            <a:r>
              <a:rPr lang="fr-FR" dirty="0" smtClean="0"/>
              <a:t/>
            </a:r>
            <a:br>
              <a:rPr lang="fr-FR" dirty="0" smtClean="0"/>
            </a:br>
            <a:r>
              <a:rPr lang="fr-FR" dirty="0" smtClean="0"/>
              <a:t/>
            </a:r>
            <a:br>
              <a:rPr lang="fr-FR" dirty="0" smtClean="0"/>
            </a:br>
            <a:r>
              <a:rPr lang="fr-FR" dirty="0"/>
              <a:t/>
            </a:r>
            <a:br>
              <a:rPr lang="fr-FR" dirty="0"/>
            </a:br>
            <a:r>
              <a:rPr lang="fr-FR" dirty="0" smtClean="0"/>
              <a:t/>
            </a:r>
            <a:br>
              <a:rPr lang="fr-FR" dirty="0" smtClean="0"/>
            </a:br>
            <a:r>
              <a:rPr lang="fr-FR" dirty="0"/>
              <a:t/>
            </a:r>
            <a:br>
              <a:rPr lang="fr-FR" dirty="0"/>
            </a:br>
            <a:r>
              <a:rPr lang="fr-FR" dirty="0" smtClean="0"/>
              <a:t/>
            </a:r>
            <a:br>
              <a:rPr lang="fr-FR" dirty="0" smtClean="0"/>
            </a:br>
            <a:r>
              <a:rPr lang="fr-FR" sz="3600" dirty="0" smtClean="0"/>
              <a:t>En guise de conclusion:</a:t>
            </a:r>
            <a:br>
              <a:rPr lang="fr-FR" sz="3600" dirty="0" smtClean="0"/>
            </a:br>
            <a:r>
              <a:rPr lang="fr-FR" sz="3600" dirty="0" smtClean="0"/>
              <a:t/>
            </a:r>
            <a:br>
              <a:rPr lang="fr-FR" sz="3600" dirty="0" smtClean="0"/>
            </a:br>
            <a:r>
              <a:rPr lang="fr-FR" dirty="0"/>
              <a:t>« </a:t>
            </a:r>
            <a:r>
              <a:rPr lang="fr-FR" sz="4400" dirty="0"/>
              <a:t>Chaque bonne réalisation, grande ou petite, connaît ses périodes de corvées et de triomphes; un début, un combat et une victoire</a:t>
            </a:r>
            <a:r>
              <a:rPr lang="fr-FR" dirty="0"/>
              <a:t> »</a:t>
            </a:r>
            <a:br>
              <a:rPr lang="fr-FR" dirty="0"/>
            </a:br>
            <a:r>
              <a:rPr lang="fr-FR" sz="3600" dirty="0" smtClean="0"/>
              <a:t/>
            </a:r>
            <a:br>
              <a:rPr lang="fr-FR" sz="3600" dirty="0" smtClean="0"/>
            </a:br>
            <a:r>
              <a:rPr lang="fr-FR" sz="3600" dirty="0" smtClean="0"/>
              <a:t>																</a:t>
            </a:r>
            <a:r>
              <a:rPr lang="fr-FR" sz="4400" dirty="0" smtClean="0"/>
              <a:t>Gandhi</a:t>
            </a:r>
            <a:r>
              <a:rPr lang="fr-FR" dirty="0" smtClean="0"/>
              <a:t/>
            </a:r>
            <a:br>
              <a:rPr lang="fr-FR" dirty="0" smtClean="0"/>
            </a:br>
            <a:r>
              <a:rPr lang="fr-FR" dirty="0"/>
              <a:t/>
            </a:r>
            <a:br>
              <a:rPr lang="fr-FR" dirty="0"/>
            </a:br>
            <a:r>
              <a:rPr lang="fr-FR" dirty="0" smtClean="0"/>
              <a:t/>
            </a:r>
            <a:br>
              <a:rPr lang="fr-FR" dirty="0" smtClean="0"/>
            </a:br>
            <a:r>
              <a:rPr lang="fr-FR" b="1" dirty="0" smtClean="0"/>
              <a:t/>
            </a:r>
            <a:br>
              <a:rPr lang="fr-FR" b="1" dirty="0" smtClean="0"/>
            </a:br>
            <a:r>
              <a:rPr lang="fr-FR" b="1" dirty="0"/>
              <a:t/>
            </a:r>
            <a:br>
              <a:rPr lang="fr-FR" b="1" dirty="0"/>
            </a:br>
            <a:r>
              <a:rPr lang="fr-FR" sz="3300" b="1" dirty="0" smtClean="0"/>
              <a:t/>
            </a:r>
            <a:br>
              <a:rPr lang="fr-FR" sz="3300" b="1" dirty="0" smtClean="0"/>
            </a:br>
            <a:r>
              <a:rPr lang="fr-FR" dirty="0" smtClean="0"/>
              <a:t/>
            </a:r>
            <a:br>
              <a:rPr lang="fr-FR" dirty="0" smtClean="0"/>
            </a:br>
            <a:r>
              <a:rPr lang="fr-FR" dirty="0" smtClean="0"/>
              <a:t> </a:t>
            </a:r>
            <a:r>
              <a:rPr lang="fr-FR" dirty="0"/>
              <a:t/>
            </a:r>
            <a:br>
              <a:rPr lang="fr-FR" dirty="0"/>
            </a:br>
            <a:r>
              <a:rPr lang="fr-FR" dirty="0"/>
              <a:t/>
            </a:r>
            <a:br>
              <a:rPr lang="fr-FR" dirty="0"/>
            </a:br>
            <a:r>
              <a:rPr lang="fr-FR" dirty="0" smtClean="0"/>
              <a:t/>
            </a:r>
            <a:br>
              <a:rPr lang="fr-FR" dirty="0" smtClean="0"/>
            </a:br>
            <a:endParaRPr lang="fr-FR" b="1" dirty="0"/>
          </a:p>
        </p:txBody>
      </p:sp>
    </p:spTree>
    <p:extLst>
      <p:ext uri="{BB962C8B-B14F-4D97-AF65-F5344CB8AC3E}">
        <p14:creationId xmlns:p14="http://schemas.microsoft.com/office/powerpoint/2010/main" val="2357954097"/>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439790" y="339634"/>
            <a:ext cx="10523350" cy="6518366"/>
          </a:xfrm>
        </p:spPr>
        <p:txBody>
          <a:bodyPr>
            <a:normAutofit fontScale="90000"/>
          </a:bodyPr>
          <a:lstStyle/>
          <a:p>
            <a:pPr algn="l"/>
            <a:r>
              <a:rPr lang="fr-FR" dirty="0" smtClean="0"/>
              <a:t/>
            </a:r>
            <a:br>
              <a:rPr lang="fr-FR" dirty="0" smtClean="0"/>
            </a:br>
            <a:r>
              <a:rPr lang="fr-FR" dirty="0"/>
              <a:t/>
            </a:r>
            <a:br>
              <a:rPr lang="fr-FR" dirty="0"/>
            </a:br>
            <a:r>
              <a:rPr lang="fr-FR" dirty="0" smtClean="0"/>
              <a:t/>
            </a:r>
            <a:br>
              <a:rPr lang="fr-FR" dirty="0" smtClean="0"/>
            </a:br>
            <a:r>
              <a:rPr lang="fr-FR" dirty="0" smtClean="0"/>
              <a:t/>
            </a:r>
            <a:br>
              <a:rPr lang="fr-FR" dirty="0" smtClean="0"/>
            </a:br>
            <a:r>
              <a:rPr lang="fr-FR" dirty="0"/>
              <a:t/>
            </a:r>
            <a:br>
              <a:rPr lang="fr-FR" dirty="0"/>
            </a:br>
            <a:r>
              <a:rPr lang="fr-FR" dirty="0" smtClean="0"/>
              <a:t/>
            </a:r>
            <a:br>
              <a:rPr lang="fr-FR" dirty="0" smtClean="0"/>
            </a:br>
            <a:r>
              <a:rPr lang="fr-FR" dirty="0"/>
              <a:t/>
            </a:r>
            <a:br>
              <a:rPr lang="fr-FR" dirty="0"/>
            </a:br>
            <a:r>
              <a:rPr lang="fr-FR" dirty="0" smtClean="0"/>
              <a:t/>
            </a:r>
            <a:br>
              <a:rPr lang="fr-FR" dirty="0" smtClean="0"/>
            </a:br>
            <a:r>
              <a:rPr lang="fr-FR" sz="3600" dirty="0" smtClean="0"/>
              <a:t>En guise de conclusion:</a:t>
            </a:r>
            <a:br>
              <a:rPr lang="fr-FR" sz="3600" dirty="0" smtClean="0"/>
            </a:br>
            <a:r>
              <a:rPr lang="fr-FR" sz="3600" dirty="0" smtClean="0"/>
              <a:t/>
            </a:r>
            <a:br>
              <a:rPr lang="fr-FR" sz="3600" dirty="0" smtClean="0"/>
            </a:br>
            <a:r>
              <a:rPr lang="fr-FR" dirty="0"/>
              <a:t>« </a:t>
            </a:r>
            <a:r>
              <a:rPr lang="fr-FR" sz="4400" dirty="0"/>
              <a:t>Chaque bonne réalisation, grande ou petite, connaît ses périodes de corvées et de triomphes; un début, un combat et une victoire</a:t>
            </a:r>
            <a:r>
              <a:rPr lang="fr-FR" dirty="0"/>
              <a:t> »</a:t>
            </a:r>
            <a:br>
              <a:rPr lang="fr-FR" dirty="0"/>
            </a:br>
            <a:r>
              <a:rPr lang="fr-FR" sz="3600" dirty="0" smtClean="0"/>
              <a:t/>
            </a:r>
            <a:br>
              <a:rPr lang="fr-FR" sz="3600" dirty="0" smtClean="0"/>
            </a:br>
            <a:r>
              <a:rPr lang="fr-FR" sz="3600" dirty="0" smtClean="0"/>
              <a:t>																</a:t>
            </a:r>
            <a:r>
              <a:rPr lang="fr-FR" sz="4400" dirty="0" smtClean="0"/>
              <a:t>Gandhi</a:t>
            </a:r>
            <a:r>
              <a:rPr lang="fr-FR" dirty="0" smtClean="0"/>
              <a:t/>
            </a:r>
            <a:br>
              <a:rPr lang="fr-FR" dirty="0" smtClean="0"/>
            </a:br>
            <a:r>
              <a:rPr lang="fr-FR" dirty="0"/>
              <a:t/>
            </a:r>
            <a:br>
              <a:rPr lang="fr-FR" dirty="0"/>
            </a:br>
            <a:r>
              <a:rPr lang="fr-FR" dirty="0" smtClean="0"/>
              <a:t/>
            </a:r>
            <a:br>
              <a:rPr lang="fr-FR" dirty="0" smtClean="0"/>
            </a:br>
            <a:r>
              <a:rPr lang="fr-FR" b="1" dirty="0" smtClean="0"/>
              <a:t/>
            </a:r>
            <a:br>
              <a:rPr lang="fr-FR" b="1" dirty="0" smtClean="0"/>
            </a:br>
            <a:r>
              <a:rPr lang="fr-FR" b="1" dirty="0"/>
              <a:t/>
            </a:r>
            <a:br>
              <a:rPr lang="fr-FR" b="1" dirty="0"/>
            </a:br>
            <a:r>
              <a:rPr lang="fr-FR" sz="3300" b="1" dirty="0" smtClean="0"/>
              <a:t/>
            </a:r>
            <a:br>
              <a:rPr lang="fr-FR" sz="3300" b="1" dirty="0" smtClean="0"/>
            </a:br>
            <a:r>
              <a:rPr lang="fr-FR" dirty="0" smtClean="0"/>
              <a:t/>
            </a:r>
            <a:br>
              <a:rPr lang="fr-FR" dirty="0" smtClean="0"/>
            </a:br>
            <a:r>
              <a:rPr lang="fr-FR" dirty="0" smtClean="0"/>
              <a:t> </a:t>
            </a:r>
            <a:r>
              <a:rPr lang="fr-FR" dirty="0"/>
              <a:t/>
            </a:r>
            <a:br>
              <a:rPr lang="fr-FR" dirty="0"/>
            </a:br>
            <a:r>
              <a:rPr lang="fr-FR" dirty="0"/>
              <a:t/>
            </a:r>
            <a:br>
              <a:rPr lang="fr-FR" dirty="0"/>
            </a:br>
            <a:r>
              <a:rPr lang="fr-FR" dirty="0" smtClean="0"/>
              <a:t/>
            </a:r>
            <a:br>
              <a:rPr lang="fr-FR" dirty="0" smtClean="0"/>
            </a:br>
            <a:endParaRPr lang="fr-FR" b="1" dirty="0"/>
          </a:p>
        </p:txBody>
      </p:sp>
    </p:spTree>
    <p:extLst>
      <p:ext uri="{BB962C8B-B14F-4D97-AF65-F5344CB8AC3E}">
        <p14:creationId xmlns:p14="http://schemas.microsoft.com/office/powerpoint/2010/main" val="1630924795"/>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2756264" y="1145043"/>
            <a:ext cx="14954534" cy="10097588"/>
          </a:xfrm>
        </p:spPr>
        <p:txBody>
          <a:bodyPr>
            <a:normAutofit fontScale="90000"/>
          </a:bodyPr>
          <a:lstStyle/>
          <a:p>
            <a:pPr algn="l"/>
            <a:r>
              <a:rPr lang="fr-FR" dirty="0" smtClean="0"/>
              <a:t/>
            </a:r>
            <a:br>
              <a:rPr lang="fr-FR" dirty="0" smtClean="0"/>
            </a:br>
            <a:r>
              <a:rPr lang="fr-FR" dirty="0"/>
              <a:t/>
            </a:r>
            <a:br>
              <a:rPr lang="fr-FR" dirty="0"/>
            </a:br>
            <a:r>
              <a:rPr lang="fr-FR" dirty="0" smtClean="0"/>
              <a:t/>
            </a:r>
            <a:br>
              <a:rPr lang="fr-FR" dirty="0" smtClean="0"/>
            </a:br>
            <a:r>
              <a:rPr lang="fr-FR" dirty="0" smtClean="0"/>
              <a:t/>
            </a:r>
            <a:br>
              <a:rPr lang="fr-FR" dirty="0" smtClean="0"/>
            </a:br>
            <a:r>
              <a:rPr lang="fr-FR" dirty="0"/>
              <a:t/>
            </a:r>
            <a:br>
              <a:rPr lang="fr-FR" dirty="0"/>
            </a:br>
            <a:r>
              <a:rPr lang="fr-FR" dirty="0" smtClean="0"/>
              <a:t/>
            </a:r>
            <a:br>
              <a:rPr lang="fr-FR" dirty="0" smtClean="0"/>
            </a:br>
            <a:r>
              <a:rPr lang="fr-FR" dirty="0"/>
              <a:t/>
            </a:r>
            <a:br>
              <a:rPr lang="fr-FR" dirty="0"/>
            </a:br>
            <a:r>
              <a:rPr lang="fr-FR" dirty="0" smtClean="0"/>
              <a:t/>
            </a:r>
            <a:br>
              <a:rPr lang="fr-FR" dirty="0" smtClean="0"/>
            </a:br>
            <a:r>
              <a:rPr lang="fr-FR" sz="3600" dirty="0" smtClean="0"/>
              <a:t/>
            </a:r>
            <a:br>
              <a:rPr lang="fr-FR" sz="3600" dirty="0" smtClean="0"/>
            </a:br>
            <a:r>
              <a:rPr lang="fr-FR" dirty="0" smtClean="0"/>
              <a:t/>
            </a:r>
            <a:br>
              <a:rPr lang="fr-FR" dirty="0" smtClean="0"/>
            </a:br>
            <a:r>
              <a:rPr lang="fr-FR" dirty="0"/>
              <a:t/>
            </a:r>
            <a:br>
              <a:rPr lang="fr-FR" dirty="0"/>
            </a:br>
            <a:r>
              <a:rPr lang="fr-FR" dirty="0" smtClean="0"/>
              <a:t/>
            </a:r>
            <a:br>
              <a:rPr lang="fr-FR" dirty="0" smtClean="0"/>
            </a:br>
            <a:r>
              <a:rPr lang="fr-FR" b="1" dirty="0" smtClean="0"/>
              <a:t/>
            </a:r>
            <a:br>
              <a:rPr lang="fr-FR" b="1" dirty="0" smtClean="0"/>
            </a:br>
            <a:r>
              <a:rPr lang="fr-FR" b="1" dirty="0"/>
              <a:t/>
            </a:r>
            <a:br>
              <a:rPr lang="fr-FR" b="1" dirty="0"/>
            </a:br>
            <a:r>
              <a:rPr lang="fr-FR" sz="3300" b="1" dirty="0" smtClean="0"/>
              <a:t/>
            </a:r>
            <a:br>
              <a:rPr lang="fr-FR" sz="3300" b="1" dirty="0" smtClean="0"/>
            </a:br>
            <a:r>
              <a:rPr lang="fr-FR" dirty="0" smtClean="0"/>
              <a:t/>
            </a:r>
            <a:br>
              <a:rPr lang="fr-FR" dirty="0" smtClean="0"/>
            </a:br>
            <a:r>
              <a:rPr lang="fr-FR" dirty="0" smtClean="0"/>
              <a:t> </a:t>
            </a:r>
            <a:r>
              <a:rPr lang="fr-FR" dirty="0"/>
              <a:t/>
            </a:r>
            <a:br>
              <a:rPr lang="fr-FR" dirty="0"/>
            </a:br>
            <a:r>
              <a:rPr lang="fr-FR" dirty="0"/>
              <a:t/>
            </a:r>
            <a:br>
              <a:rPr lang="fr-FR" dirty="0"/>
            </a:br>
            <a:r>
              <a:rPr lang="fr-FR" dirty="0" smtClean="0"/>
              <a:t/>
            </a:r>
            <a:br>
              <a:rPr lang="fr-FR" dirty="0" smtClean="0"/>
            </a:br>
            <a:endParaRPr lang="fr-FR" b="1" dirty="0"/>
          </a:p>
        </p:txBody>
      </p:sp>
      <p:pic>
        <p:nvPicPr>
          <p:cNvPr id="3076" name="Picture 4" descr="Cfa : 5 985 images, photos et images vectorielles de stock ..."/>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448594" y="627018"/>
            <a:ext cx="7027817" cy="514508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54552743"/>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8399416" y="5368833"/>
            <a:ext cx="15678567" cy="14176011"/>
          </a:xfrm>
        </p:spPr>
        <p:txBody>
          <a:bodyPr>
            <a:normAutofit/>
          </a:bodyPr>
          <a:lstStyle/>
          <a:p>
            <a:pPr algn="l"/>
            <a:r>
              <a:rPr lang="fr-FR" dirty="0" smtClean="0"/>
              <a:t/>
            </a:r>
            <a:br>
              <a:rPr lang="fr-FR" dirty="0" smtClean="0"/>
            </a:br>
            <a:r>
              <a:rPr lang="fr-FR" dirty="0"/>
              <a:t/>
            </a:r>
            <a:br>
              <a:rPr lang="fr-FR" dirty="0"/>
            </a:br>
            <a:r>
              <a:rPr lang="fr-FR" dirty="0" smtClean="0"/>
              <a:t/>
            </a:r>
            <a:br>
              <a:rPr lang="fr-FR" dirty="0" smtClean="0"/>
            </a:br>
            <a:r>
              <a:rPr lang="fr-FR" dirty="0" smtClean="0"/>
              <a:t/>
            </a:r>
            <a:br>
              <a:rPr lang="fr-FR" dirty="0" smtClean="0"/>
            </a:br>
            <a:r>
              <a:rPr lang="fr-FR" dirty="0"/>
              <a:t/>
            </a:r>
            <a:br>
              <a:rPr lang="fr-FR" dirty="0"/>
            </a:br>
            <a:r>
              <a:rPr lang="fr-FR" dirty="0" smtClean="0"/>
              <a:t/>
            </a:r>
            <a:br>
              <a:rPr lang="fr-FR" dirty="0" smtClean="0"/>
            </a:br>
            <a:r>
              <a:rPr lang="fr-FR" dirty="0"/>
              <a:t/>
            </a:r>
            <a:br>
              <a:rPr lang="fr-FR" dirty="0"/>
            </a:br>
            <a:r>
              <a:rPr lang="fr-FR" dirty="0" smtClean="0"/>
              <a:t/>
            </a:r>
            <a:br>
              <a:rPr lang="fr-FR" dirty="0" smtClean="0"/>
            </a:br>
            <a:r>
              <a:rPr lang="fr-FR" dirty="0" smtClean="0"/>
              <a:t/>
            </a:r>
            <a:br>
              <a:rPr lang="fr-FR" dirty="0" smtClean="0"/>
            </a:br>
            <a:r>
              <a:rPr lang="fr-FR" dirty="0"/>
              <a:t/>
            </a:r>
            <a:br>
              <a:rPr lang="fr-FR" dirty="0"/>
            </a:br>
            <a:r>
              <a:rPr lang="fr-FR" dirty="0" smtClean="0"/>
              <a:t/>
            </a:r>
            <a:br>
              <a:rPr lang="fr-FR" dirty="0" smtClean="0"/>
            </a:br>
            <a:r>
              <a:rPr lang="fr-FR" b="1" dirty="0" smtClean="0"/>
              <a:t/>
            </a:r>
            <a:br>
              <a:rPr lang="fr-FR" b="1" dirty="0" smtClean="0"/>
            </a:br>
            <a:r>
              <a:rPr lang="fr-FR" b="1" dirty="0"/>
              <a:t/>
            </a:r>
            <a:br>
              <a:rPr lang="fr-FR" b="1" dirty="0"/>
            </a:br>
            <a:r>
              <a:rPr lang="fr-FR" sz="3300" b="1" dirty="0" smtClean="0"/>
              <a:t/>
            </a:r>
            <a:br>
              <a:rPr lang="fr-FR" sz="3300" b="1" dirty="0" smtClean="0"/>
            </a:br>
            <a:r>
              <a:rPr lang="fr-FR" dirty="0" smtClean="0"/>
              <a:t/>
            </a:r>
            <a:br>
              <a:rPr lang="fr-FR" dirty="0" smtClean="0"/>
            </a:br>
            <a:r>
              <a:rPr lang="fr-FR" dirty="0" smtClean="0"/>
              <a:t> </a:t>
            </a:r>
            <a:r>
              <a:rPr lang="fr-FR" dirty="0"/>
              <a:t/>
            </a:r>
            <a:br>
              <a:rPr lang="fr-FR" dirty="0"/>
            </a:br>
            <a:r>
              <a:rPr lang="fr-FR" dirty="0"/>
              <a:t/>
            </a:r>
            <a:br>
              <a:rPr lang="fr-FR" dirty="0"/>
            </a:br>
            <a:r>
              <a:rPr lang="fr-FR" dirty="0" smtClean="0"/>
              <a:t/>
            </a:r>
            <a:br>
              <a:rPr lang="fr-FR" dirty="0" smtClean="0"/>
            </a:br>
            <a:endParaRPr lang="fr-FR" b="1" dirty="0"/>
          </a:p>
        </p:txBody>
      </p:sp>
      <p:pic>
        <p:nvPicPr>
          <p:cNvPr id="4098" name="Picture 2" descr="Remerciements images libres de droit, photos de ..."/>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978331" y="705394"/>
            <a:ext cx="7785463" cy="52773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7178021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439790" y="339634"/>
            <a:ext cx="10523350" cy="6048103"/>
          </a:xfrm>
        </p:spPr>
        <p:txBody>
          <a:bodyPr>
            <a:normAutofit fontScale="90000"/>
          </a:bodyPr>
          <a:lstStyle/>
          <a:p>
            <a:pPr algn="l"/>
            <a:r>
              <a:rPr lang="fr-FR" sz="3600" u="sng" dirty="0" smtClean="0"/>
              <a:t/>
            </a:r>
            <a:br>
              <a:rPr lang="fr-FR" sz="3600" u="sng" dirty="0" smtClean="0"/>
            </a:br>
            <a:r>
              <a:rPr lang="fr-FR" sz="3600" u="sng" dirty="0"/>
              <a:t/>
            </a:r>
            <a:br>
              <a:rPr lang="fr-FR" sz="3600" u="sng" dirty="0"/>
            </a:br>
            <a:r>
              <a:rPr lang="fr-FR" sz="3600" u="sng" dirty="0" smtClean="0"/>
              <a:t/>
            </a:r>
            <a:br>
              <a:rPr lang="fr-FR" sz="3600" u="sng" dirty="0" smtClean="0"/>
            </a:br>
            <a:r>
              <a:rPr lang="fr-FR" sz="3600" u="sng" dirty="0"/>
              <a:t/>
            </a:r>
            <a:br>
              <a:rPr lang="fr-FR" sz="3600" u="sng" dirty="0"/>
            </a:br>
            <a:r>
              <a:rPr lang="fr-FR" sz="3600" u="sng" dirty="0" smtClean="0"/>
              <a:t>Introduction </a:t>
            </a:r>
            <a:r>
              <a:rPr lang="fr-FR" sz="3600" dirty="0"/>
              <a:t/>
            </a:r>
            <a:br>
              <a:rPr lang="fr-FR" sz="3600" dirty="0"/>
            </a:br>
            <a:r>
              <a:rPr lang="fr-FR" sz="3600" dirty="0" smtClean="0"/>
              <a:t>L’</a:t>
            </a:r>
            <a:r>
              <a:rPr lang="fr-FR" sz="3600" i="1" dirty="0" smtClean="0"/>
              <a:t>affectio </a:t>
            </a:r>
            <a:r>
              <a:rPr lang="fr-FR" sz="3600" i="1" dirty="0" err="1" smtClean="0"/>
              <a:t>sociétatis</a:t>
            </a:r>
            <a:r>
              <a:rPr lang="fr-FR" sz="3600" dirty="0" smtClean="0"/>
              <a:t> c’est  à dire la volonté de s’associer est l’une des conditions essentielles de formation de contrat de société. </a:t>
            </a:r>
            <a:br>
              <a:rPr lang="fr-FR" sz="3600" dirty="0" smtClean="0"/>
            </a:br>
            <a:r>
              <a:rPr lang="fr-FR" sz="3600" dirty="0" smtClean="0"/>
              <a:t>Article 4 al.2 AUDSC, « </a:t>
            </a:r>
            <a:r>
              <a:rPr lang="fr-FR" sz="3600" i="1" dirty="0" smtClean="0"/>
              <a:t>La société commerciale est crée dans l’intérêt commun des associés</a:t>
            </a:r>
            <a:r>
              <a:rPr lang="fr-FR" sz="3600" dirty="0" smtClean="0"/>
              <a:t> ».</a:t>
            </a:r>
            <a:br>
              <a:rPr lang="fr-FR" sz="3600" dirty="0" smtClean="0"/>
            </a:br>
            <a:r>
              <a:rPr lang="fr-FR" sz="3600" dirty="0" smtClean="0"/>
              <a:t/>
            </a:r>
            <a:br>
              <a:rPr lang="fr-FR" sz="3600" dirty="0" smtClean="0"/>
            </a:br>
            <a:r>
              <a:rPr lang="fr-FR" sz="3600" dirty="0" smtClean="0"/>
              <a:t>Des avantages à se mettre en société pluripersonnelle: </a:t>
            </a:r>
            <a:r>
              <a:rPr lang="fr-FR" sz="3600" dirty="0"/>
              <a:t>mobilisation de capitaux </a:t>
            </a:r>
            <a:r>
              <a:rPr lang="fr-FR" sz="3600" dirty="0" smtClean="0"/>
              <a:t>importants, patrimoine propre, partage des risques…</a:t>
            </a:r>
            <a:br>
              <a:rPr lang="fr-FR" sz="3600" dirty="0" smtClean="0"/>
            </a:br>
            <a:r>
              <a:rPr lang="fr-FR" sz="3600" dirty="0" smtClean="0"/>
              <a:t/>
            </a:r>
            <a:br>
              <a:rPr lang="fr-FR" sz="3600" dirty="0" smtClean="0"/>
            </a:br>
            <a:r>
              <a:rPr lang="fr-FR" sz="3600" dirty="0" smtClean="0"/>
              <a:t>Le pacte social peut être éprouvé: désaccord, conflit…</a:t>
            </a:r>
            <a:br>
              <a:rPr lang="fr-FR" sz="3600" dirty="0" smtClean="0"/>
            </a:br>
            <a:r>
              <a:rPr lang="fr-FR" sz="3200" dirty="0" smtClean="0"/>
              <a:t/>
            </a:r>
            <a:br>
              <a:rPr lang="fr-FR" sz="3200" dirty="0" smtClean="0"/>
            </a:br>
            <a:r>
              <a:rPr lang="fr-FR" dirty="0"/>
              <a:t/>
            </a:r>
            <a:br>
              <a:rPr lang="fr-FR" dirty="0"/>
            </a:br>
            <a:r>
              <a:rPr lang="fr-FR" dirty="0"/>
              <a:t/>
            </a:r>
            <a:br>
              <a:rPr lang="fr-FR" dirty="0"/>
            </a:br>
            <a:r>
              <a:rPr lang="fr-FR" dirty="0" smtClean="0"/>
              <a:t/>
            </a:r>
            <a:br>
              <a:rPr lang="fr-FR" dirty="0" smtClean="0"/>
            </a:br>
            <a:endParaRPr lang="fr-FR" b="1" dirty="0"/>
          </a:p>
        </p:txBody>
      </p:sp>
    </p:spTree>
    <p:extLst>
      <p:ext uri="{BB962C8B-B14F-4D97-AF65-F5344CB8AC3E}">
        <p14:creationId xmlns:p14="http://schemas.microsoft.com/office/powerpoint/2010/main" val="156624560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439790" y="339634"/>
            <a:ext cx="10523350" cy="6048103"/>
          </a:xfrm>
        </p:spPr>
        <p:txBody>
          <a:bodyPr>
            <a:normAutofit/>
          </a:bodyPr>
          <a:lstStyle/>
          <a:p>
            <a:pPr algn="l"/>
            <a:r>
              <a:rPr lang="fr-FR" sz="3600" dirty="0"/>
              <a:t/>
            </a:r>
            <a:br>
              <a:rPr lang="fr-FR" sz="3600" dirty="0"/>
            </a:br>
            <a:r>
              <a:rPr lang="fr-FR" dirty="0"/>
              <a:t/>
            </a:r>
            <a:br>
              <a:rPr lang="fr-FR" dirty="0"/>
            </a:br>
            <a:r>
              <a:rPr lang="fr-FR" dirty="0"/>
              <a:t/>
            </a:r>
            <a:br>
              <a:rPr lang="fr-FR" dirty="0"/>
            </a:br>
            <a:r>
              <a:rPr lang="fr-FR" dirty="0"/>
              <a:t/>
            </a:r>
            <a:br>
              <a:rPr lang="fr-FR" dirty="0"/>
            </a:br>
            <a:r>
              <a:rPr lang="fr-FR" dirty="0" smtClean="0"/>
              <a:t/>
            </a:r>
            <a:br>
              <a:rPr lang="fr-FR" dirty="0" smtClean="0"/>
            </a:br>
            <a:endParaRPr lang="fr-FR" b="1" dirty="0"/>
          </a:p>
        </p:txBody>
      </p:sp>
      <p:pic>
        <p:nvPicPr>
          <p:cNvPr id="2050" name="Picture 2" descr=" Soyez en conflit entre les employés de bureau noirs et blancs de sexe masculin au workplac photographie stock"/>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32569" y="1553708"/>
            <a:ext cx="7620000" cy="507682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6558176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439790" y="339634"/>
            <a:ext cx="10523350" cy="6048103"/>
          </a:xfrm>
        </p:spPr>
        <p:txBody>
          <a:bodyPr>
            <a:normAutofit/>
          </a:bodyPr>
          <a:lstStyle/>
          <a:p>
            <a:pPr algn="l"/>
            <a:r>
              <a:rPr lang="fr-FR" sz="3600" dirty="0"/>
              <a:t/>
            </a:r>
            <a:br>
              <a:rPr lang="fr-FR" sz="3600" dirty="0"/>
            </a:br>
            <a:r>
              <a:rPr lang="fr-FR" dirty="0"/>
              <a:t/>
            </a:r>
            <a:br>
              <a:rPr lang="fr-FR" dirty="0"/>
            </a:br>
            <a:r>
              <a:rPr lang="fr-FR" dirty="0"/>
              <a:t/>
            </a:r>
            <a:br>
              <a:rPr lang="fr-FR" dirty="0"/>
            </a:br>
            <a:r>
              <a:rPr lang="fr-FR" dirty="0"/>
              <a:t/>
            </a:r>
            <a:br>
              <a:rPr lang="fr-FR" dirty="0"/>
            </a:br>
            <a:r>
              <a:rPr lang="fr-FR" dirty="0" smtClean="0"/>
              <a:t/>
            </a:r>
            <a:br>
              <a:rPr lang="fr-FR" dirty="0" smtClean="0"/>
            </a:br>
            <a:endParaRPr lang="fr-FR" b="1" dirty="0"/>
          </a:p>
        </p:txBody>
      </p:sp>
      <p:pic>
        <p:nvPicPr>
          <p:cNvPr id="1026" name="Picture 2" descr="mains tirant la corde jouant le remorqueur de guerre - conflit photos et images de collectio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05997" y="1746385"/>
            <a:ext cx="5829300" cy="38862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3264356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439790" y="339634"/>
            <a:ext cx="10523350" cy="6048103"/>
          </a:xfrm>
        </p:spPr>
        <p:txBody>
          <a:bodyPr>
            <a:normAutofit fontScale="90000"/>
          </a:bodyPr>
          <a:lstStyle/>
          <a:p>
            <a:pPr algn="l"/>
            <a:r>
              <a:rPr lang="fr-FR" sz="3600" u="sng" dirty="0" smtClean="0"/>
              <a:t/>
            </a:r>
            <a:br>
              <a:rPr lang="fr-FR" sz="3600" u="sng" dirty="0" smtClean="0"/>
            </a:br>
            <a:r>
              <a:rPr lang="fr-FR" sz="3600" u="sng" dirty="0"/>
              <a:t/>
            </a:r>
            <a:br>
              <a:rPr lang="fr-FR" sz="3600" u="sng" dirty="0"/>
            </a:br>
            <a:r>
              <a:rPr lang="fr-FR" sz="3600" u="sng" dirty="0" smtClean="0"/>
              <a:t/>
            </a:r>
            <a:br>
              <a:rPr lang="fr-FR" sz="3600" u="sng" dirty="0" smtClean="0"/>
            </a:br>
            <a:r>
              <a:rPr lang="fr-FR" sz="3600" u="sng" dirty="0" smtClean="0"/>
              <a:t>Introduction </a:t>
            </a:r>
            <a:r>
              <a:rPr lang="fr-FR" dirty="0"/>
              <a:t/>
            </a:r>
            <a:br>
              <a:rPr lang="fr-FR" dirty="0"/>
            </a:br>
            <a:r>
              <a:rPr lang="fr-FR" dirty="0" smtClean="0"/>
              <a:t>Quelles attitudes des associés en cas de conflits?</a:t>
            </a:r>
            <a:r>
              <a:rPr lang="fr-FR" dirty="0" smtClean="0"/>
              <a:t>: </a:t>
            </a:r>
            <a:r>
              <a:rPr lang="fr-FR" dirty="0" smtClean="0"/>
              <a:t>Préserver, dans la mesure du possible, le pacte social:</a:t>
            </a:r>
            <a:br>
              <a:rPr lang="fr-FR" dirty="0" smtClean="0"/>
            </a:br>
            <a:r>
              <a:rPr lang="fr-FR" dirty="0" smtClean="0"/>
              <a:t>-Echanges entre les parties </a:t>
            </a:r>
            <a:br>
              <a:rPr lang="fr-FR" dirty="0" smtClean="0"/>
            </a:br>
            <a:r>
              <a:rPr lang="fr-FR" dirty="0" smtClean="0"/>
              <a:t>-Recours aux modes alternatifs de règlement de litiges: médiation, conciliation, arbitrage (articles 148 et 149 AU DSC)</a:t>
            </a:r>
            <a:br>
              <a:rPr lang="fr-FR" dirty="0" smtClean="0"/>
            </a:br>
            <a:r>
              <a:rPr lang="fr-FR" dirty="0" smtClean="0"/>
              <a:t>-Recours au juge: article 147 AU DSC: « </a:t>
            </a:r>
            <a:r>
              <a:rPr lang="fr-FR" i="1" dirty="0" smtClean="0"/>
              <a:t>Tout litige entre associés ou entre un ou plusieurs associés et la société relève de la juridiction compétente</a:t>
            </a:r>
            <a:r>
              <a:rPr lang="fr-FR" dirty="0" smtClean="0"/>
              <a:t> »: </a:t>
            </a:r>
            <a:br>
              <a:rPr lang="fr-FR" dirty="0" smtClean="0"/>
            </a:br>
            <a:r>
              <a:rPr lang="fr-FR" dirty="0" smtClean="0"/>
              <a:t> </a:t>
            </a:r>
            <a:r>
              <a:rPr lang="fr-FR" dirty="0"/>
              <a:t/>
            </a:r>
            <a:br>
              <a:rPr lang="fr-FR" dirty="0"/>
            </a:br>
            <a:r>
              <a:rPr lang="fr-FR" dirty="0"/>
              <a:t/>
            </a:r>
            <a:br>
              <a:rPr lang="fr-FR" dirty="0"/>
            </a:br>
            <a:r>
              <a:rPr lang="fr-FR" dirty="0" smtClean="0"/>
              <a:t/>
            </a:r>
            <a:br>
              <a:rPr lang="fr-FR" dirty="0" smtClean="0"/>
            </a:br>
            <a:endParaRPr lang="fr-FR" b="1" dirty="0"/>
          </a:p>
        </p:txBody>
      </p:sp>
    </p:spTree>
    <p:extLst>
      <p:ext uri="{BB962C8B-B14F-4D97-AF65-F5344CB8AC3E}">
        <p14:creationId xmlns:p14="http://schemas.microsoft.com/office/powerpoint/2010/main" val="44380703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439790" y="339634"/>
            <a:ext cx="10523350" cy="6518366"/>
          </a:xfrm>
        </p:spPr>
        <p:txBody>
          <a:bodyPr>
            <a:normAutofit fontScale="90000"/>
          </a:bodyPr>
          <a:lstStyle/>
          <a:p>
            <a:pPr algn="l"/>
            <a:r>
              <a:rPr lang="fr-FR" sz="3600" u="sng" dirty="0" smtClean="0"/>
              <a:t/>
            </a:r>
            <a:br>
              <a:rPr lang="fr-FR" sz="3600" u="sng" dirty="0" smtClean="0"/>
            </a:br>
            <a:r>
              <a:rPr lang="fr-FR" sz="3600" u="sng" dirty="0" smtClean="0"/>
              <a:t/>
            </a:r>
            <a:br>
              <a:rPr lang="fr-FR" sz="3600" u="sng" dirty="0" smtClean="0"/>
            </a:br>
            <a:r>
              <a:rPr lang="fr-FR" sz="3600" u="sng" dirty="0"/>
              <a:t/>
            </a:r>
            <a:br>
              <a:rPr lang="fr-FR" sz="3600" u="sng" dirty="0"/>
            </a:br>
            <a:r>
              <a:rPr lang="fr-FR" sz="3600" u="sng" dirty="0" smtClean="0"/>
              <a:t>Introduction </a:t>
            </a:r>
            <a:r>
              <a:rPr lang="fr-FR" dirty="0" smtClean="0"/>
              <a:t/>
            </a:r>
            <a:br>
              <a:rPr lang="fr-FR" dirty="0" smtClean="0"/>
            </a:br>
            <a:r>
              <a:rPr lang="fr-FR" dirty="0"/>
              <a:t>-</a:t>
            </a:r>
            <a:r>
              <a:rPr lang="fr-FR" dirty="0" smtClean="0"/>
              <a:t>Tentative de conciliation parfois fructueuse: exemple: TCC/2019/0471 </a:t>
            </a:r>
            <a:r>
              <a:rPr lang="fr-FR" dirty="0" err="1" smtClean="0"/>
              <a:t>Gnonlonfoun</a:t>
            </a:r>
            <a:r>
              <a:rPr lang="fr-FR" dirty="0" smtClean="0"/>
              <a:t> A. Roselyne épse HEESE c/HEESE Volker Werner</a:t>
            </a:r>
            <a:br>
              <a:rPr lang="fr-FR" dirty="0" smtClean="0"/>
            </a:br>
            <a:r>
              <a:rPr lang="fr-FR" dirty="0" smtClean="0"/>
              <a:t/>
            </a:r>
            <a:br>
              <a:rPr lang="fr-FR" dirty="0" smtClean="0"/>
            </a:br>
            <a:r>
              <a:rPr lang="fr-FR" dirty="0" smtClean="0"/>
              <a:t>-Possibilité de désigner un </a:t>
            </a:r>
            <a:r>
              <a:rPr lang="fr-FR" dirty="0"/>
              <a:t>mandataire judiciaire. </a:t>
            </a:r>
            <a:r>
              <a:rPr lang="fr-FR" dirty="0" smtClean="0"/>
              <a:t/>
            </a:r>
            <a:br>
              <a:rPr lang="fr-FR" dirty="0" smtClean="0"/>
            </a:br>
            <a:r>
              <a:rPr lang="fr-FR" dirty="0" smtClean="0"/>
              <a:t>Deux cas de figures: </a:t>
            </a:r>
            <a:r>
              <a:rPr lang="fr-FR" dirty="0"/>
              <a:t>les mandataires judiciaires désignés en cas de dysfonctionnement de la société (I) et les mandataires judiciaires intervenant dans les procédures collectives (II</a:t>
            </a:r>
            <a:r>
              <a:rPr lang="fr-FR" dirty="0" smtClean="0"/>
              <a:t>).</a:t>
            </a:r>
            <a:r>
              <a:rPr lang="fr-FR" dirty="0" smtClean="0"/>
              <a:t/>
            </a:r>
            <a:br>
              <a:rPr lang="fr-FR" dirty="0" smtClean="0"/>
            </a:br>
            <a:r>
              <a:rPr lang="fr-FR" dirty="0"/>
              <a:t/>
            </a:r>
            <a:br>
              <a:rPr lang="fr-FR" dirty="0"/>
            </a:br>
            <a:r>
              <a:rPr lang="fr-FR" dirty="0"/>
              <a:t/>
            </a:r>
            <a:br>
              <a:rPr lang="fr-FR" dirty="0"/>
            </a:br>
            <a:r>
              <a:rPr lang="fr-FR" dirty="0" smtClean="0"/>
              <a:t/>
            </a:r>
            <a:br>
              <a:rPr lang="fr-FR" dirty="0" smtClean="0"/>
            </a:br>
            <a:endParaRPr lang="fr-FR" b="1" dirty="0"/>
          </a:p>
        </p:txBody>
      </p:sp>
    </p:spTree>
    <p:extLst>
      <p:ext uri="{BB962C8B-B14F-4D97-AF65-F5344CB8AC3E}">
        <p14:creationId xmlns:p14="http://schemas.microsoft.com/office/powerpoint/2010/main" val="134030181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439790" y="339634"/>
            <a:ext cx="10523350" cy="6518366"/>
          </a:xfrm>
        </p:spPr>
        <p:txBody>
          <a:bodyPr>
            <a:normAutofit fontScale="90000"/>
          </a:bodyPr>
          <a:lstStyle/>
          <a:p>
            <a:pPr algn="l"/>
            <a:r>
              <a:rPr lang="fr-FR" sz="3600" u="sng" dirty="0"/>
              <a:t/>
            </a:r>
            <a:br>
              <a:rPr lang="fr-FR" sz="3600" u="sng" dirty="0"/>
            </a:br>
            <a:r>
              <a:rPr lang="fr-FR" sz="3600" u="sng" dirty="0" err="1" smtClean="0"/>
              <a:t>I</a:t>
            </a:r>
            <a:r>
              <a:rPr lang="fr-FR" sz="3600" b="1" dirty="0" err="1" smtClean="0"/>
              <a:t>-Les</a:t>
            </a:r>
            <a:r>
              <a:rPr lang="fr-FR" sz="3600" b="1" dirty="0" smtClean="0"/>
              <a:t> </a:t>
            </a:r>
            <a:r>
              <a:rPr lang="fr-FR" sz="3600" b="1" dirty="0"/>
              <a:t>mandataires judiciaires désignés en cas de dysfonctionnement de la société  </a:t>
            </a:r>
            <a:r>
              <a:rPr lang="fr-FR" sz="3600" dirty="0"/>
              <a:t/>
            </a:r>
            <a:br>
              <a:rPr lang="fr-FR" sz="3600" dirty="0"/>
            </a:br>
            <a:r>
              <a:rPr lang="fr-FR" sz="3600" dirty="0" smtClean="0"/>
              <a:t/>
            </a:r>
            <a:br>
              <a:rPr lang="fr-FR" sz="3600" dirty="0" smtClean="0"/>
            </a:br>
            <a:r>
              <a:rPr lang="fr-FR" sz="3600" dirty="0" smtClean="0"/>
              <a:t> Hypothèses tirées </a:t>
            </a:r>
            <a:r>
              <a:rPr lang="fr-FR" sz="3600" smtClean="0"/>
              <a:t>de </a:t>
            </a:r>
            <a:r>
              <a:rPr lang="fr-FR" sz="3600" smtClean="0"/>
              <a:t>l’AUDSG:  </a:t>
            </a:r>
            <a:r>
              <a:rPr lang="fr-FR" sz="3600" dirty="0" smtClean="0"/>
              <a:t>l </a:t>
            </a:r>
            <a:r>
              <a:rPr lang="fr-FR" dirty="0" smtClean="0"/>
              <a:t>’expert </a:t>
            </a:r>
            <a:r>
              <a:rPr lang="fr-FR" dirty="0"/>
              <a:t>nommé pour présenter un rapport sur des opérations de gestion </a:t>
            </a:r>
            <a:r>
              <a:rPr lang="fr-FR" dirty="0" smtClean="0"/>
              <a:t>(</a:t>
            </a:r>
            <a:r>
              <a:rPr lang="fr-FR" smtClean="0"/>
              <a:t>A), l </a:t>
            </a:r>
            <a:r>
              <a:rPr lang="fr-FR" dirty="0"/>
              <a:t>’administrateur provisoire nommé en cas de paralysie de la </a:t>
            </a:r>
            <a:r>
              <a:rPr lang="fr-FR" dirty="0" smtClean="0"/>
              <a:t>société (</a:t>
            </a:r>
            <a:r>
              <a:rPr lang="fr-FR" dirty="0" smtClean="0"/>
              <a:t>B</a:t>
            </a:r>
            <a:r>
              <a:rPr lang="fr-FR" dirty="0" smtClean="0"/>
              <a:t>) et le mandataire chargé de convoquer l’assemblée générale (C).</a:t>
            </a:r>
            <a:r>
              <a:rPr lang="fr-FR" dirty="0" smtClean="0"/>
              <a:t> </a:t>
            </a:r>
            <a:r>
              <a:rPr lang="fr-FR" dirty="0" smtClean="0"/>
              <a:t/>
            </a:r>
            <a:br>
              <a:rPr lang="fr-FR" dirty="0" smtClean="0"/>
            </a:br>
            <a:r>
              <a:rPr lang="fr-FR" dirty="0" smtClean="0"/>
              <a:t> </a:t>
            </a:r>
            <a:r>
              <a:rPr lang="fr-FR" dirty="0"/>
              <a:t/>
            </a:r>
            <a:br>
              <a:rPr lang="fr-FR" dirty="0"/>
            </a:br>
            <a:r>
              <a:rPr lang="fr-FR" dirty="0"/>
              <a:t/>
            </a:r>
            <a:br>
              <a:rPr lang="fr-FR" dirty="0"/>
            </a:br>
            <a:r>
              <a:rPr lang="fr-FR" dirty="0" smtClean="0"/>
              <a:t/>
            </a:r>
            <a:br>
              <a:rPr lang="fr-FR" dirty="0" smtClean="0"/>
            </a:br>
            <a:endParaRPr lang="fr-FR" b="1" dirty="0"/>
          </a:p>
        </p:txBody>
      </p:sp>
    </p:spTree>
    <p:extLst>
      <p:ext uri="{BB962C8B-B14F-4D97-AF65-F5344CB8AC3E}">
        <p14:creationId xmlns:p14="http://schemas.microsoft.com/office/powerpoint/2010/main" val="265525105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439790" y="339634"/>
            <a:ext cx="10523350" cy="6518366"/>
          </a:xfrm>
        </p:spPr>
        <p:txBody>
          <a:bodyPr>
            <a:normAutofit fontScale="90000"/>
          </a:bodyPr>
          <a:lstStyle/>
          <a:p>
            <a:pPr algn="l"/>
            <a:r>
              <a:rPr lang="fr-FR" sz="3600" u="sng" dirty="0"/>
              <a:t/>
            </a:r>
            <a:br>
              <a:rPr lang="fr-FR" sz="3600" u="sng" dirty="0"/>
            </a:br>
            <a:r>
              <a:rPr lang="fr-FR" sz="3600" dirty="0" err="1"/>
              <a:t>A-</a:t>
            </a:r>
            <a:r>
              <a:rPr lang="fr-FR" sz="3600" b="1" dirty="0" err="1"/>
              <a:t>L’expert</a:t>
            </a:r>
            <a:r>
              <a:rPr lang="fr-FR" sz="3600" b="1" dirty="0"/>
              <a:t> nommé pour présenter un rapport sur des opérations de gestion (articles 159 et s. AU/DSCGIE)</a:t>
            </a:r>
            <a:r>
              <a:rPr lang="fr-FR" sz="3600" dirty="0"/>
              <a:t> </a:t>
            </a:r>
            <a:br>
              <a:rPr lang="fr-FR" sz="3600" dirty="0"/>
            </a:br>
            <a:r>
              <a:rPr lang="fr-FR" sz="3600" dirty="0" smtClean="0"/>
              <a:t/>
            </a:r>
            <a:br>
              <a:rPr lang="fr-FR" sz="3600" dirty="0" smtClean="0"/>
            </a:br>
            <a:r>
              <a:rPr lang="fr-FR" sz="3600" dirty="0" smtClean="0"/>
              <a:t>-Possibilité </a:t>
            </a:r>
            <a:r>
              <a:rPr lang="fr-FR" sz="3600" dirty="0"/>
              <a:t>offerte à un ou plusieurs associés représentant au moins le 10</a:t>
            </a:r>
            <a:r>
              <a:rPr lang="fr-FR" sz="3600" baseline="30000" dirty="0"/>
              <a:t>e</a:t>
            </a:r>
            <a:r>
              <a:rPr lang="fr-FR" sz="3600" dirty="0"/>
              <a:t> du capital social de pouvoir, soit individuellement, soit en se groupant sous quelque forme que ce soit, de demander à la juridiction compétente du siège social, statuant à bref délai, la désignation d’un ou plusieurs experts chargés de présenter un rapport sur une ou plusieurs opérations de gestion. </a:t>
            </a:r>
            <a:br>
              <a:rPr lang="fr-FR" sz="3600" dirty="0"/>
            </a:br>
            <a:r>
              <a:rPr lang="fr-FR" dirty="0" smtClean="0"/>
              <a:t> </a:t>
            </a:r>
            <a:r>
              <a:rPr lang="fr-FR" dirty="0"/>
              <a:t/>
            </a:r>
            <a:br>
              <a:rPr lang="fr-FR" dirty="0"/>
            </a:br>
            <a:r>
              <a:rPr lang="fr-FR" dirty="0"/>
              <a:t/>
            </a:r>
            <a:br>
              <a:rPr lang="fr-FR" dirty="0"/>
            </a:br>
            <a:r>
              <a:rPr lang="fr-FR" dirty="0" smtClean="0"/>
              <a:t/>
            </a:r>
            <a:br>
              <a:rPr lang="fr-FR" dirty="0" smtClean="0"/>
            </a:br>
            <a:endParaRPr lang="fr-FR" b="1" dirty="0"/>
          </a:p>
        </p:txBody>
      </p:sp>
    </p:spTree>
    <p:extLst>
      <p:ext uri="{BB962C8B-B14F-4D97-AF65-F5344CB8AC3E}">
        <p14:creationId xmlns:p14="http://schemas.microsoft.com/office/powerpoint/2010/main" val="2962008733"/>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Parallaxe">
  <a:themeElements>
    <a:clrScheme name="Parallax">
      <a:dk1>
        <a:sysClr val="windowText" lastClr="000000"/>
      </a:dk1>
      <a:lt1>
        <a:sysClr val="window" lastClr="FFFFFF"/>
      </a:lt1>
      <a:dk2>
        <a:srgbClr val="212121"/>
      </a:dk2>
      <a:lt2>
        <a:srgbClr val="CDD0D1"/>
      </a:lt2>
      <a:accent1>
        <a:srgbClr val="30ACEC"/>
      </a:accent1>
      <a:accent2>
        <a:srgbClr val="80C34F"/>
      </a:accent2>
      <a:accent3>
        <a:srgbClr val="E29D3E"/>
      </a:accent3>
      <a:accent4>
        <a:srgbClr val="D64A3B"/>
      </a:accent4>
      <a:accent5>
        <a:srgbClr val="D64787"/>
      </a:accent5>
      <a:accent6>
        <a:srgbClr val="A666E1"/>
      </a:accent6>
      <a:hlink>
        <a:srgbClr val="3085ED"/>
      </a:hlink>
      <a:folHlink>
        <a:srgbClr val="82B6F4"/>
      </a:folHlink>
    </a:clrScheme>
    <a:fontScheme name="Parallax">
      <a:majorFont>
        <a:latin typeface="Corbel" panose="020B0503020204020204"/>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panose="020B0503020204020204"/>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Parallax">
      <a:fillStyleLst>
        <a:solidFill>
          <a:schemeClr val="phClr"/>
        </a:solidFill>
        <a:gradFill rotWithShape="1">
          <a:gsLst>
            <a:gs pos="0">
              <a:schemeClr val="phClr">
                <a:tint val="60000"/>
                <a:lumMod val="104000"/>
              </a:schemeClr>
            </a:gs>
            <a:gs pos="100000">
              <a:schemeClr val="phClr">
                <a:tint val="84000"/>
              </a:schemeClr>
            </a:gs>
          </a:gsLst>
          <a:lin ang="5400000" scaled="0"/>
        </a:gradFill>
        <a:gradFill rotWithShape="1">
          <a:gsLst>
            <a:gs pos="0">
              <a:schemeClr val="phClr">
                <a:tint val="96000"/>
                <a:lumMod val="102000"/>
              </a:schemeClr>
            </a:gs>
            <a:gs pos="100000">
              <a:schemeClr val="phClr">
                <a:shade val="88000"/>
                <a:lumMod val="94000"/>
              </a:schemeClr>
            </a:gs>
          </a:gsLst>
          <a:path path="circle">
            <a:fillToRect l="50000" t="100000" r="100000" b="50000"/>
          </a:path>
        </a:gradFill>
      </a:fillStyleLst>
      <a:lnStyleLst>
        <a:ln w="9525" cap="rnd" cmpd="sng" algn="ctr">
          <a:solidFill>
            <a:schemeClr val="phClr">
              <a:tint val="6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reflection blurRad="12700" stA="26000" endPos="32000" dist="12700" dir="5400000" sy="-100000" rotWithShape="0"/>
          </a:effectLst>
        </a:effectStyle>
        <a:effectStyle>
          <a:effectLst>
            <a:outerShdw blurRad="38100" dist="25400" dir="5400000" rotWithShape="0">
              <a:srgbClr val="000000">
                <a:alpha val="64000"/>
              </a:srgbClr>
            </a:outerShdw>
          </a:effectLst>
          <a:scene3d>
            <a:camera prst="orthographicFront">
              <a:rot lat="0" lon="0" rev="0"/>
            </a:camera>
            <a:lightRig rig="threePt" dir="tl">
              <a:rot lat="0" lon="0" rev="1200000"/>
            </a:lightRig>
          </a:scene3d>
          <a:sp3d>
            <a:bevelT w="25400" h="12700"/>
          </a:sp3d>
        </a:effectStyle>
      </a:effectStyleLst>
      <a:bgFillStyleLst>
        <a:solidFill>
          <a:schemeClr val="phClr"/>
        </a:solidFill>
        <a:gradFill rotWithShape="1">
          <a:gsLst>
            <a:gs pos="0">
              <a:schemeClr val="phClr">
                <a:tint val="90000"/>
                <a:lumMod val="110000"/>
              </a:schemeClr>
            </a:gs>
            <a:gs pos="100000">
              <a:schemeClr val="phClr">
                <a:shade val="64000"/>
                <a:lumMod val="98000"/>
              </a:schemeClr>
            </a:gs>
          </a:gsLst>
          <a:lin ang="5400000" scaled="0"/>
        </a:gradFill>
        <a:blipFill rotWithShape="1">
          <a:blip xmlns:r="http://schemas.openxmlformats.org/officeDocument/2006/relationships" r:embed="rId1">
            <a:duotone>
              <a:schemeClr val="phClr">
                <a:shade val="76000"/>
                <a:satMod val="180000"/>
              </a:schemeClr>
              <a:schemeClr val="phClr">
                <a:tint val="80000"/>
                <a:satMod val="120000"/>
                <a:lumMod val="180000"/>
              </a:schemeClr>
            </a:duotone>
          </a:blip>
          <a:stretch/>
        </a:blipFill>
      </a:bgFillStyleLst>
    </a:fmtScheme>
  </a:themeElements>
  <a:objectDefaults/>
  <a:extraClrSchemeLst/>
  <a:extLst>
    <a:ext uri="{05A4C25C-085E-4340-85A3-A5531E510DB2}">
      <thm15:themeFamily xmlns:thm15="http://schemas.microsoft.com/office/thememl/2012/main" name="Parallax" id="{3388167B-A2EB-4685-9635-1831D9AEF8C4}" vid="{4F7A876A-7598-49CA-AFC8-8EDA2551E4A7}"/>
    </a:ext>
  </a:extLst>
</a:theme>
</file>

<file path=docProps/app.xml><?xml version="1.0" encoding="utf-8"?>
<Properties xmlns="http://schemas.openxmlformats.org/officeDocument/2006/extended-properties" xmlns:vt="http://schemas.openxmlformats.org/officeDocument/2006/docPropsVTypes">
  <Template>POINT-ACTIVITES-AVEC-OMD-0419</Template>
  <TotalTime>404</TotalTime>
  <Words>32</Words>
  <Application>Microsoft Office PowerPoint</Application>
  <PresentationFormat>Grand écran</PresentationFormat>
  <Paragraphs>32</Paragraphs>
  <Slides>26</Slides>
  <Notes>0</Notes>
  <HiddenSlides>0</HiddenSlides>
  <MMClips>0</MMClips>
  <ScaleCrop>false</ScaleCrop>
  <HeadingPairs>
    <vt:vector size="6" baseType="variant">
      <vt:variant>
        <vt:lpstr>Polices utilisées</vt:lpstr>
      </vt:variant>
      <vt:variant>
        <vt:i4>3</vt:i4>
      </vt:variant>
      <vt:variant>
        <vt:lpstr>Thème</vt:lpstr>
      </vt:variant>
      <vt:variant>
        <vt:i4>1</vt:i4>
      </vt:variant>
      <vt:variant>
        <vt:lpstr>Titres des diapositives</vt:lpstr>
      </vt:variant>
      <vt:variant>
        <vt:i4>26</vt:i4>
      </vt:variant>
    </vt:vector>
  </HeadingPairs>
  <TitlesOfParts>
    <vt:vector size="30" baseType="lpstr">
      <vt:lpstr>Apple Chancery</vt:lpstr>
      <vt:lpstr>Arial</vt:lpstr>
      <vt:lpstr>Corbel</vt:lpstr>
      <vt:lpstr>Parallaxe</vt:lpstr>
      <vt:lpstr>Les conflits entre associés et le rôle des mandataires judiciaires</vt:lpstr>
      <vt:lpstr>     Plan Introduction  I-Les mandataires judiciaires désignés en cas de dysfonctionnement de la société   A-L’expert désigné pour présenter un rapport sur des opérations de gestion  B-La désignation d’un administrateur provisoire  C -Le mandataire chargé de convoquer l’assemblée générale des actionnaires   II-Les mandataires judiciaires intervenant dans les procédures collectives  A-Une intervention indispensable B-Une intervention délimitée      </vt:lpstr>
      <vt:lpstr>    Introduction  L’affectio sociétatis c’est  à dire la volonté de s’associer est l’une des conditions essentielles de formation de contrat de société.  Article 4 al.2 AUDSC, « La société commerciale est crée dans l’intérêt commun des associés ».  Des avantages à se mettre en société pluripersonnelle: mobilisation de capitaux importants, patrimoine propre, partage des risques…  Le pacte social peut être éprouvé: désaccord, conflit…     </vt:lpstr>
      <vt:lpstr>     </vt:lpstr>
      <vt:lpstr>     </vt:lpstr>
      <vt:lpstr>   Introduction  Quelles attitudes des associés en cas de conflits?: Préserver, dans la mesure du possible, le pacte social: -Echanges entre les parties  -Recours aux modes alternatifs de règlement de litiges: médiation, conciliation, arbitrage (articles 148 et 149 AU DSC) -Recours au juge: article 147 AU DSC: « Tout litige entre associés ou entre un ou plusieurs associés et la société relève de la juridiction compétente »:      </vt:lpstr>
      <vt:lpstr>   Introduction  -Tentative de conciliation parfois fructueuse: exemple: TCC/2019/0471 Gnonlonfoun A. Roselyne épse HEESE c/HEESE Volker Werner  -Possibilité de désigner un mandataire judiciaire.  Deux cas de figures: les mandataires judiciaires désignés en cas de dysfonctionnement de la société (I) et les mandataires judiciaires intervenant dans les procédures collectives (II).    </vt:lpstr>
      <vt:lpstr> I-Les mandataires judiciaires désignés en cas de dysfonctionnement de la société     Hypothèses tirées de l’AUDSG:  l ’expert nommé pour présenter un rapport sur des opérations de gestion (A), l ’administrateur provisoire nommé en cas de paralysie de la société (B) et le mandataire chargé de convoquer l’assemblée générale (C).      </vt:lpstr>
      <vt:lpstr> A-L’expert nommé pour présenter un rapport sur des opérations de gestion (articles 159 et s. AU/DSCGIE)   -Possibilité offerte à un ou plusieurs associés représentant au moins le 10e du capital social de pouvoir, soit individuellement, soit en se groupant sous quelque forme que ce soit, de demander à la juridiction compétente du siège social, statuant à bref délai, la désignation d’un ou plusieurs experts chargés de présenter un rapport sur une ou plusieurs opérations de gestion.      </vt:lpstr>
      <vt:lpstr>        -La juridiction compétente détermine l’étendue de la mission et les pouvoirs des experts. Les honoraires des experts sont supportés par la société. Le rapport est adressé au demandeur et aux organes de gestion, de direction ou d’administration ainsi qu’au commissaire aux comptes (article 160). -Les juge font une interprétation stricte de l’article 159: rejet de la demande d’expertise d’un associé, fondée non pas sur une ou plusieurs opérations de gestion          </vt:lpstr>
      <vt:lpstr>   déterminées, mais sur l’ensemble de la gestion qui s’apparente à un audit organisationnel et financier de la société (CCJA, 2ème ch., Arr, n° 042/2013, Aff. Sté Eurapharma c/1-Laborex –CI, 2-Sté Pharmafinance, «3 -Yao Koffi Joseph).           </vt:lpstr>
      <vt:lpstr>        B-L ’administrateur provisoire nommé en cas de paralysie de la société (articles 160-1 et s.) La juridiction compétente nomme, en qualité d’administrateur provisoire, une personne physique qui peut être un mandataire judiciaire inscrit sur une liste spéciale ou toute autre personne justifiant d’une expérience ou une qualification particulière au regard de nature de l’affaire et remplissant certaines conditions de qualification et de réputation (article 160-2 al.2).          </vt:lpstr>
      <vt:lpstr>      La décision de nomination de l’administrateur provisoire détermine l’étendue de sa mission et ses pouvoirs (article 160-2 al. 3).    L’administrateur provisoire représente la société dans le cadre de sa mission et dans la limite de ses pouvoirs. Tout acte qu’il accomplit en outrepassant ces pouvoirs est inopposable à la société (article 160-4).          </vt:lpstr>
      <vt:lpstr>        Quelques décisions judiciaires   -Désignation de l’administration provisoire lorsque les faits sont de nature à paralyser le fonctionnement de la société (CCJA, 1ère ch., Arr.n°034/2007, 22 nov.2007, Aff. Mireille Parlalidis c/1°Fouquier Françoise Marie épouse Blanc c/ 2°Blanc André Joseph, 3° « S2PO » Sarl ».  -Rejet de la demande pour absence de paralysie de la société : TC, Abidjan, ord.réf. RG n° 337/2013, 16 avr. 2013, Aff. M. Touré&amp; Edmond Stéphane GNOUWIE c/ 1-Mme Beohon Ahou Angeline épse Konan 2-M. Palenfo Mohamed.           </vt:lpstr>
      <vt:lpstr>       Quelques décisions judiciaires   -La mésentente entre associés ne peut être une cause de nomination d’un mandataire judiciaire que si elle conduit à la paralysie du fonctionnement de la société (CA Daloa, 2ème ch. Civ. et com., Arr. n° 85, 29 mars 2006, Aff. E.C/ Scefo-sarl) -Rejet de l’administration provisoire fondée sur l’ignorance du fonctionnement de la société alors qu’il apparaît de toute évidence que l’associé demandeur a toujours été convoqué régulièrement aux différentes         </vt:lpstr>
      <vt:lpstr>   C -Le mandataire chargé de convoquer l’assemblée générale des actionnaires   Article 548 AUDSC: « L’assemblée générale ordinaire est réunie au moins une (1) fois par an, dans les six (6) mois de la clôture de l’exercice, sous réserve de la prorogation de ce délai par décision de justice.  Si l’Assemblée générale ordinaire n’a pas été réunie dans le délai, le ministère public ou tout actionnaire peut saisir la juridiction compétente statuant à bref délai afin d’enjoindre, le cas échéant sous astreinte, aux dirigeants de convoquer cette assemblée ou de désigner un mandataire pour y procéder ».    Voir aussi article 516     </vt:lpstr>
      <vt:lpstr>     C -Le mandataire chargé de convoquer l’assemblée générale des actionnaires   Pour une application: TCC, 2019, 0595 Rambaud Patrice B.A.A. et Montassier c/Boni Georgio et société BMR. En l’espèce, le juge a: - désigné un mandataire aux fins de convoquer et présider l’AG de la société BMR -dit que l’expert disposait de tous droits pour consulter et se faire remettre tous documents nécessaires à l’accomplissement de sa mission  -fixé à trois (03) mois le délai de la mission du mandataire, sous réserve de prorogation.      </vt:lpstr>
      <vt:lpstr>     assemblées de cette société au cours desquelles la situation financière a été portée à la connaissance de tous les associés (TC, abidjan, ord., réf., RG n° 108/2013, 02 avr. 2013, Aff. Mademoiselle Chérif Ibn Achta c/ M. Kuassi Amani de Pierre Mesmer).          </vt:lpstr>
      <vt:lpstr>   II-Les mandataires judiciaires intervenant dans les procédures collectives   Deux catégories de mandataires judiciaires  l’expert au règlement préventif (articles 6 et s. ) et le syndic (articles 41 et s.). Une intervention indispensable (A) et une intervention délimitée (B).        </vt:lpstr>
      <vt:lpstr>    A-Une intervention indispensable  Trois  raisons: 1-L’objet de l’AUPC formulé en son article 1er : « Le présent Acte uniforme a pour objet : -d’organiser les procédures de conciliation et de règlement préventif ainsi que les procédures curatives de redressement judiciaire et de liquidation des biens afin de préserver les activités économiques et les niveaux d’emplois des entreprises débitrices, de redresser rapidement les entreprises viables et de liquider les entreprises non valides dans des conditions propres à maximiser la valeur des actifs des débiteurs pour augmenter les montants recouvrés par les créanciers et d’établir un ordre précis de paiement des créances garanties ou non garanties… »      </vt:lpstr>
      <vt:lpstr>       2- les procédures collectives sont une matière technique qui ne peuvent être confie qu’à des professionnels avertis. C’est la raison pour laquelle, il est élaboré un statut spécifique pour les mandataires judiciaires (articles 4-4 et suivants).  3-la mise en œuvre des procédures collectives requièrent un suivi particulier surtout quand on connaît, dans le contexte de l’espace OHADA, le grand désintérêt des organes judiciaires lors du déroulement et du dénouement des procédures.          </vt:lpstr>
      <vt:lpstr>       B-Une intervention délimitée   -Détermination de l’étendue de la mission et des pouvoirs du mandataire par le juge conformément au cadre tracé par le législateur. a-pour l’expert en règlement préventif: voir articles 12 et 13  b-pour le syndic: voir articles 119 et s.   -Mise en place de mécanismes de contrôle et de discipline des mandataires judiciaires            </vt:lpstr>
      <vt:lpstr>        En guise de conclusion:  « Chaque bonne réalisation, grande ou petite, connaît ses périodes de corvées et de triomphes; un début, un combat et une victoire »                  Gandhi           </vt:lpstr>
      <vt:lpstr>        En guise de conclusion:  « Chaque bonne réalisation, grande ou petite, connaît ses périodes de corvées et de triomphes; un début, un combat et une victoire »                  Gandhi           </vt:lpstr>
      <vt:lpstr>                    </vt:lpstr>
      <vt:lpstr>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Les conflits entre associés et le rôle des mandataires judiciaires</dc:title>
  <dc:creator>MONTCHO A. ERIC</dc:creator>
  <cp:lastModifiedBy>MONTCHO A. ERIC</cp:lastModifiedBy>
  <cp:revision>33</cp:revision>
  <dcterms:created xsi:type="dcterms:W3CDTF">2022-11-15T14:26:54Z</dcterms:created>
  <dcterms:modified xsi:type="dcterms:W3CDTF">2022-11-16T11:06:11Z</dcterms:modified>
</cp:coreProperties>
</file>