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43205400"/>
  <p:notesSz cx="6985000" cy="9283700"/>
  <p:defaultTextStyle>
    <a:defPPr>
      <a:defRPr lang="fr-FR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douhe, Raymond (Bioversity-Benin)" initials="V" lastIdx="5" clrIdx="0"/>
  <p:cmAuthor id="1" name="Ajayi Olupomi (AfricaRice)" initials="AO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E8CA"/>
    <a:srgbClr val="006600"/>
    <a:srgbClr val="0000FF"/>
    <a:srgbClr val="009900"/>
    <a:srgbClr val="EB0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655" autoAdjust="0"/>
    <p:restoredTop sz="94607" autoAdjust="0"/>
  </p:normalViewPr>
  <p:slideViewPr>
    <p:cSldViewPr>
      <p:cViewPr>
        <p:scale>
          <a:sx n="30" d="100"/>
          <a:sy n="30" d="100"/>
        </p:scale>
        <p:origin x="-1776" y="96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783225" y="10901365"/>
            <a:ext cx="20412551" cy="2322490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35568" y="10901365"/>
            <a:ext cx="60767595" cy="2322490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35570" y="63507940"/>
            <a:ext cx="40590072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605700" y="63507940"/>
            <a:ext cx="40590075" cy="179642453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A13D-1B3E-416C-844C-44287D00A368}" type="datetimeFigureOut">
              <a:rPr lang="fr-FR" smtClean="0"/>
              <a:pPr/>
              <a:t>01/10/2016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6D82E-AE1F-4A36-9E15-AEEFFB091BF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image" Target="../media/image7.jpe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1.png"/><Relationship Id="rId10" Type="http://schemas.openxmlformats.org/officeDocument/2006/relationships/image" Target="../media/image6.jpeg"/><Relationship Id="rId4" Type="http://schemas.openxmlformats.org/officeDocument/2006/relationships/hyperlink" Target="mailto:m.sie@cgiar.org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8" y="-71708"/>
            <a:ext cx="28803400" cy="43205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91719" y="1224435"/>
            <a:ext cx="22265647" cy="3115503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fr-FR" sz="7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Nouveau </a:t>
            </a:r>
            <a:r>
              <a:rPr lang="fr-FR" sz="7000" b="1" dirty="0">
                <a:latin typeface="Arial" panose="020B0604020202020204" pitchFamily="34" charset="0"/>
                <a:cs typeface="Arial" panose="020B0604020202020204" pitchFamily="34" charset="0"/>
              </a:rPr>
              <a:t>Riz pour l’Afrique </a:t>
            </a:r>
            <a:r>
              <a:rPr lang="fr-FR" sz="7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(NERICA) :</a:t>
            </a:r>
            <a:br>
              <a:rPr lang="fr-FR" sz="7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7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fruit de la valorisation </a:t>
            </a:r>
            <a:r>
              <a:rPr lang="fr-FR" sz="7000" b="1" dirty="0">
                <a:latin typeface="Arial" panose="020B0604020202020204" pitchFamily="34" charset="0"/>
                <a:cs typeface="Arial" panose="020B0604020202020204" pitchFamily="34" charset="0"/>
              </a:rPr>
              <a:t>du riz </a:t>
            </a:r>
            <a:r>
              <a:rPr lang="fr-FR" sz="7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africain</a:t>
            </a:r>
            <a:endParaRPr lang="fr-FR" sz="7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24336" y="4123915"/>
            <a:ext cx="257068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i="1" dirty="0">
                <a:latin typeface="Arial" panose="020B0604020202020204" pitchFamily="34" charset="0"/>
                <a:cs typeface="Arial" panose="020B0604020202020204" pitchFamily="34" charset="0"/>
              </a:rPr>
              <a:t>Yves </a:t>
            </a:r>
            <a:r>
              <a:rPr lang="en-US" sz="5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Agnoun</a:t>
            </a:r>
            <a:r>
              <a:rPr lang="en-US" sz="50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5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5000" b="1" i="1" dirty="0">
                <a:latin typeface="Arial" panose="020B0604020202020204" pitchFamily="34" charset="0"/>
                <a:cs typeface="Arial" panose="020B0604020202020204" pitchFamily="34" charset="0"/>
              </a:rPr>
              <a:t>Arthur </a:t>
            </a:r>
            <a:r>
              <a:rPr lang="en-US" sz="5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Vido</a:t>
            </a:r>
            <a:r>
              <a:rPr lang="en-US" sz="50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5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, Raymond Vodouhè</a:t>
            </a:r>
            <a:r>
              <a:rPr lang="en-US" sz="50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5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et Moussa Sié</a:t>
            </a:r>
            <a:r>
              <a:rPr lang="en-US" sz="50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algn="ctr"/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35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Faculté </a:t>
            </a:r>
            <a:r>
              <a:rPr lang="fr-FR" sz="3500" i="1" dirty="0">
                <a:latin typeface="Arial" panose="020B0604020202020204" pitchFamily="34" charset="0"/>
                <a:cs typeface="Arial" panose="020B0604020202020204" pitchFamily="34" charset="0"/>
              </a:rPr>
              <a:t>des Sciences Agronomiques </a:t>
            </a:r>
            <a:r>
              <a:rPr lang="fr-F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500" i="1" dirty="0">
                <a:latin typeface="Arial" panose="020B0604020202020204" pitchFamily="34" charset="0"/>
                <a:cs typeface="Arial" panose="020B0604020202020204" pitchFamily="34" charset="0"/>
              </a:rPr>
              <a:t>FSA), Université d’Abomey-Calavi (</a:t>
            </a:r>
            <a:r>
              <a:rPr lang="en-US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UAC)</a:t>
            </a:r>
            <a:endParaRPr lang="fr-FR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5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35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Faculté</a:t>
            </a:r>
            <a:r>
              <a:rPr lang="en-GB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500" i="1" dirty="0">
                <a:latin typeface="Arial" panose="020B0604020202020204" pitchFamily="34" charset="0"/>
                <a:cs typeface="Arial" panose="020B0604020202020204" pitchFamily="34" charset="0"/>
              </a:rPr>
              <a:t>des Lettres, Arts et Sciences Humaines (FLASH</a:t>
            </a:r>
            <a:r>
              <a:rPr lang="en-GB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en-US" sz="3500" i="1" dirty="0">
                <a:latin typeface="Arial" panose="020B0604020202020204" pitchFamily="34" charset="0"/>
                <a:cs typeface="Arial" panose="020B0604020202020204" pitchFamily="34" charset="0"/>
              </a:rPr>
              <a:t> Université d’Abomey-Calavi (</a:t>
            </a:r>
            <a:r>
              <a:rPr lang="en-US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UAC)</a:t>
            </a:r>
          </a:p>
          <a:p>
            <a:pPr algn="ctr"/>
            <a:r>
              <a:rPr lang="en-US" sz="3500" i="1" baseline="30000" dirty="0"/>
              <a:t>3</a:t>
            </a:r>
            <a:r>
              <a:rPr lang="en-US" sz="3500" i="1" dirty="0">
                <a:latin typeface="Arial" panose="020B0604020202020204" pitchFamily="34" charset="0"/>
                <a:cs typeface="Arial" panose="020B0604020202020204" pitchFamily="34" charset="0"/>
              </a:rPr>
              <a:t>Bioversity </a:t>
            </a:r>
            <a:r>
              <a:rPr lang="en-US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</a:p>
          <a:p>
            <a:pPr algn="ctr"/>
            <a:r>
              <a:rPr lang="fr-FR" sz="35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FR" sz="3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Centre du Riz pour l’Afrique (AfricaRice) </a:t>
            </a:r>
            <a:r>
              <a:rPr lang="fr-FR" sz="3500" b="1" dirty="0" smtClean="0">
                <a:latin typeface="Arial" pitchFamily="34" charset="0"/>
                <a:cs typeface="Arial" pitchFamily="34" charset="0"/>
                <a:hlinkClick r:id="rId4"/>
              </a:rPr>
              <a:t>m.sie@cgiar.org</a:t>
            </a:r>
            <a:r>
              <a:rPr lang="fr-FR" sz="3500" b="1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08312" y="7561140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6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791888" y="16279332"/>
            <a:ext cx="131774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Usages socioculturels </a:t>
            </a:r>
          </a:p>
          <a:p>
            <a:pPr lvl="0" algn="ctr"/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</a:t>
            </a:r>
            <a:r>
              <a:rPr lang="fr-FR" sz="6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</a:t>
            </a:r>
            <a:r>
              <a:rPr lang="fr-FR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 Bénin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4840391" y="16634148"/>
            <a:ext cx="13609312" cy="7135337"/>
          </a:xfrm>
          <a:prstGeom prst="rect">
            <a:avLst/>
          </a:prstGeom>
        </p:spPr>
        <p:txBody>
          <a:bodyPr vert="horz" lIns="411480" tIns="205740" rIns="411480" bIns="205740" rtlCol="0" anchor="ctr">
            <a:noAutofit/>
          </a:bodyPr>
          <a:lstStyle>
            <a:lvl1pPr algn="ctr" defTabSz="4114800" rtl="0" eaLnBrk="1" latinLnBrk="0" hangingPunct="1">
              <a:spcBef>
                <a:spcPct val="0"/>
              </a:spcBef>
              <a:buNone/>
              <a:defRPr sz="19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Valorisation du potentiel génétique du riz africain</a:t>
            </a:r>
          </a:p>
          <a:p>
            <a:pPr algn="just"/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plan génétique, 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fait de son histoire de domestication et d’adaptation aux contraintes locales africaines, offre des perspectives prometteuses pour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développement des variétés interspécifiques, productives et résistantes avec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riz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asiatique.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Traditionnellement, les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variétés locales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bien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adaptées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aux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 de culture en Afrique constituent un patrimoine génétique important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l’amélioration du riz cultivé (résistance aux maladies).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matériels génétiques (plus de 2500) sont disponibles au Centre du Riz pour l’Afrique (AfricaRice).</a:t>
            </a:r>
            <a:endParaRPr lang="en-US" altLang="fr-FR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2" name="Object 11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285026"/>
              </p:ext>
            </p:extLst>
          </p:nvPr>
        </p:nvGraphicFramePr>
        <p:xfrm>
          <a:off x="25130992" y="678088"/>
          <a:ext cx="2395476" cy="263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CorelDRAW" r:id="rId5" imgW="1638360" imgH="1693440" progId="">
                  <p:embed/>
                </p:oleObj>
              </mc:Choice>
              <mc:Fallback>
                <p:oleObj name="CorelDRAW" r:id="rId5" imgW="1638360" imgH="1693440" progId="">
                  <p:embed/>
                  <p:pic>
                    <p:nvPicPr>
                      <p:cNvPr id="0" name="Picture 1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992" y="678088"/>
                        <a:ext cx="2395476" cy="263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Picture 27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28" y="1019589"/>
            <a:ext cx="3168352" cy="208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4977864" y="23762940"/>
            <a:ext cx="13333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fr-FR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Développement</a:t>
            </a:r>
            <a:r>
              <a:rPr lang="en-US" alt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altLang="fr-FR" sz="6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variétés</a:t>
            </a:r>
            <a:r>
              <a:rPr lang="en-US" alt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NERICA</a:t>
            </a:r>
            <a:endParaRPr lang="en-US" altLang="fr-FR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15049872" y="28299444"/>
            <a:ext cx="5861565" cy="6276885"/>
            <a:chOff x="304800" y="1871916"/>
            <a:chExt cx="4470433" cy="3343022"/>
          </a:xfrm>
        </p:grpSpPr>
        <p:grpSp>
          <p:nvGrpSpPr>
            <p:cNvPr id="26" name="Groupe 25"/>
            <p:cNvGrpSpPr/>
            <p:nvPr/>
          </p:nvGrpSpPr>
          <p:grpSpPr>
            <a:xfrm>
              <a:off x="304800" y="1871916"/>
              <a:ext cx="4430292" cy="3343022"/>
              <a:chOff x="304800" y="1871916"/>
              <a:chExt cx="4430292" cy="3343022"/>
            </a:xfrm>
          </p:grpSpPr>
          <p:sp>
            <p:nvSpPr>
              <p:cNvPr id="28" name="Text Box 6"/>
              <p:cNvSpPr txBox="1">
                <a:spLocks noChangeArrowheads="1"/>
              </p:cNvSpPr>
              <p:nvPr/>
            </p:nvSpPr>
            <p:spPr bwMode="auto">
              <a:xfrm>
                <a:off x="3123780" y="1871916"/>
                <a:ext cx="1611312" cy="69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2400" b="1" i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O. </a:t>
                </a:r>
                <a:r>
                  <a:rPr lang="en-US" sz="2400" b="1" i="1" dirty="0" err="1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glaberrima</a:t>
                </a:r>
                <a:r>
                  <a:rPr lang="en-US" sz="2400" b="1" i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 </a:t>
                </a:r>
              </a:p>
              <a:p>
                <a:pPr>
                  <a:defRPr/>
                </a:pPr>
                <a:r>
                  <a:rPr lang="en-US" sz="2400" b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Parent  </a:t>
                </a:r>
                <a:r>
                  <a:rPr lang="en-US" sz="2400" b="1" dirty="0" err="1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femelle</a:t>
                </a:r>
                <a:r>
                  <a:rPr lang="en-US" sz="2400" b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 </a:t>
                </a:r>
              </a:p>
            </p:txBody>
          </p:sp>
          <p:sp>
            <p:nvSpPr>
              <p:cNvPr id="29" name="Text Box 8"/>
              <p:cNvSpPr txBox="1">
                <a:spLocks noChangeArrowheads="1"/>
              </p:cNvSpPr>
              <p:nvPr/>
            </p:nvSpPr>
            <p:spPr bwMode="auto">
              <a:xfrm>
                <a:off x="304800" y="1898578"/>
                <a:ext cx="1174750" cy="69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b="1" i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O. sativa </a:t>
                </a:r>
              </a:p>
              <a:p>
                <a:pPr>
                  <a:defRPr/>
                </a:pPr>
                <a:r>
                  <a:rPr lang="en-US" sz="2400" b="1" dirty="0">
                    <a:solidFill>
                      <a:srgbClr val="1C1C1C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cs typeface="Arial" charset="0"/>
                  </a:rPr>
                  <a:t>Parent</a:t>
                </a:r>
                <a:r>
                  <a:rPr lang="en-US" sz="2400" dirty="0">
                    <a:solidFill>
                      <a:srgbClr val="1C1C1C"/>
                    </a:solidFill>
                    <a:latin typeface="Times New Roman" pitchFamily="18" charset="0"/>
                    <a:cs typeface="Arial" charset="0"/>
                  </a:rPr>
                  <a:t> </a:t>
                </a:r>
                <a:r>
                  <a:rPr lang="en-US" sz="2400" b="1" dirty="0" err="1">
                    <a:solidFill>
                      <a:srgbClr val="1C1C1C"/>
                    </a:solidFill>
                    <a:latin typeface="Times New Roman" pitchFamily="18" charset="0"/>
                    <a:cs typeface="Arial" charset="0"/>
                  </a:rPr>
                  <a:t>mâle</a:t>
                </a:r>
                <a:endParaRPr lang="en-US" sz="2400" b="1" dirty="0">
                  <a:solidFill>
                    <a:srgbClr val="1C1C1C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grpSp>
            <p:nvGrpSpPr>
              <p:cNvPr id="31" name="Groupe 30"/>
              <p:cNvGrpSpPr/>
              <p:nvPr/>
            </p:nvGrpSpPr>
            <p:grpSpPr>
              <a:xfrm>
                <a:off x="409575" y="2146300"/>
                <a:ext cx="3449638" cy="3068638"/>
                <a:chOff x="409575" y="2146300"/>
                <a:chExt cx="3449638" cy="3068638"/>
              </a:xfrm>
            </p:grpSpPr>
            <p:pic>
              <p:nvPicPr>
                <p:cNvPr id="35" name="Picture 5" descr="f1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lum bright="6000" contrast="36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9575" y="2652713"/>
                  <a:ext cx="733425" cy="24907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7" descr="male1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19450" y="2687638"/>
                  <a:ext cx="639763" cy="2455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37" name="Group 9"/>
                <p:cNvGrpSpPr>
                  <a:grpSpLocks/>
                </p:cNvGrpSpPr>
                <p:nvPr/>
              </p:nvGrpSpPr>
              <p:grpSpPr bwMode="auto">
                <a:xfrm>
                  <a:off x="1308100" y="2146300"/>
                  <a:ext cx="1787525" cy="3068638"/>
                  <a:chOff x="2304" y="2496"/>
                  <a:chExt cx="1056" cy="1079"/>
                </a:xfrm>
              </p:grpSpPr>
              <p:pic>
                <p:nvPicPr>
                  <p:cNvPr id="38" name="Picture 10" descr="crosst1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lum contrast="6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304" y="2496"/>
                    <a:ext cx="1056" cy="10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9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2739" y="3050"/>
                    <a:ext cx="124" cy="277"/>
                  </a:xfrm>
                  <a:prstGeom prst="wedgeRectCallout">
                    <a:avLst>
                      <a:gd name="adj1" fmla="val -618750"/>
                      <a:gd name="adj2" fmla="val -7500"/>
                    </a:avLst>
                  </a:prstGeom>
                  <a:noFill/>
                  <a:ln w="12700">
                    <a:solidFill>
                      <a:srgbClr val="FF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 eaLnBrk="0" hangingPunct="0">
                      <a:defRPr/>
                    </a:pPr>
                    <a:endParaRPr lang="fr-FR" sz="24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" charset="0"/>
                      <a:cs typeface="Arial" charset="0"/>
                    </a:endParaRPr>
                  </a:p>
                </p:txBody>
              </p:sp>
              <p:sp>
                <p:nvSpPr>
                  <p:cNvPr id="41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3120"/>
                    <a:ext cx="108" cy="192"/>
                  </a:xfrm>
                  <a:prstGeom prst="wedgeRectCallout">
                    <a:avLst>
                      <a:gd name="adj1" fmla="val 340741"/>
                      <a:gd name="adj2" fmla="val 7292"/>
                    </a:avLst>
                  </a:prstGeom>
                  <a:noFill/>
                  <a:ln w="12700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 eaLnBrk="0" hangingPunct="0">
                      <a:defRPr/>
                    </a:pPr>
                    <a:endParaRPr lang="fr-FR" sz="24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" charset="0"/>
                      <a:cs typeface="Arial" charset="0"/>
                    </a:endParaRPr>
                  </a:p>
                </p:txBody>
              </p:sp>
            </p:grpSp>
          </p:grpSp>
        </p:grpSp>
        <p:sp>
          <p:nvSpPr>
            <p:cNvPr id="27" name="AutoShape 14"/>
            <p:cNvSpPr>
              <a:spLocks noChangeArrowheads="1"/>
            </p:cNvSpPr>
            <p:nvPr/>
          </p:nvSpPr>
          <p:spPr bwMode="auto">
            <a:xfrm>
              <a:off x="3981483" y="3262313"/>
              <a:ext cx="793750" cy="3810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8536227" y="34780164"/>
            <a:ext cx="5040560" cy="5040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defTabSz="762000" eaLnBrk="0" hangingPunct="0">
              <a:defRPr/>
            </a:pPr>
            <a:r>
              <a:rPr lang="en-US" sz="2600" b="1" u="sng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Photo 4</a:t>
            </a:r>
            <a:r>
              <a:rPr lang="en-US" sz="2600" b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. NERICA de bas-fond</a:t>
            </a:r>
            <a:endParaRPr lang="en-US" sz="2600" b="1" i="1" dirty="0">
              <a:solidFill>
                <a:srgbClr val="1C1C1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062427" y="24843060"/>
            <a:ext cx="1316523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NERICA est le produit du croisement entre les deux espèces de riz cultivées, 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sativa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 techniques particulières ont dû être mises en œuvre pour surmonter les barrières d’incompatibilité et de stérilité qui caractérisent les croisements interspécifiques.</a:t>
            </a:r>
          </a:p>
          <a:p>
            <a:pPr algn="just"/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 variétés de bas-fond et celles de plateau ont pu ainsi être créées.</a:t>
            </a:r>
            <a:endParaRPr lang="fr-FR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Picture 2" descr="Tanzania Visit 00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144" y="28803500"/>
            <a:ext cx="7315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4977864" y="39404351"/>
            <a:ext cx="13321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FR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riz 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constitue un patrimoine génétique et socio-culturel important qui regorge d’une riche diversité génétique et de valeurs socio-alimentaires inestimables actuellement menacé et donc à préserver. La création de NERICA contribue à valoriser ce patrimoine.</a:t>
            </a:r>
            <a:endParaRPr lang="fr-FR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4296" y="8497244"/>
            <a:ext cx="2701867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Afrique, notamment dans sa partie Ouest, coexistent les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deux espèces de riz cultivées 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Steud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(riz africain)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3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sativa</a:t>
            </a:r>
            <a:r>
              <a:rPr lang="fr-FR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sz="3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(riz asiatique). Le riz africain endémique au continent,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de plus en plus délaissé au profit du riz asiatique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fait de sa faible productivité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 sensibilité à la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verse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à l’égrenage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Toutefois, cette espèce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regorge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nombreux atouts qui n’avaient malheureusement pas pu être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bien explorés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exploités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valorisation de cette diversité génétique par l’amélioration variétale permettrait de contribuer à la sécurité alimentaire en Afrique et dans les pays du Tiers-Monde.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36304" y="11442021"/>
            <a:ext cx="15409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Caractéristiques et origine d’</a:t>
            </a:r>
            <a:r>
              <a:rPr lang="fr-FR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 </a:t>
            </a:r>
            <a:r>
              <a:rPr lang="fr-FR" sz="6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endParaRPr lang="fr-FR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Image 1" descr="C:\Users\Agnoun yves\AppData\Local\Microsoft\Windows\Temporary Internet Files\Content.Word\Nouvelle image (5)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6536" y="10801500"/>
            <a:ext cx="7038782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936304" y="12553207"/>
            <a:ext cx="1971005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Oryza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glaberrima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fr-FR" sz="3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cultivé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pour sa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résistance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à plusieurs stress biotiques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pyriculariose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bactériose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panachure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jaune,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nématodes, insectes ravageurs, et compétition 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aux adventices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abiotiques (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sécheresse,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salinité</a:t>
            </a:r>
            <a:r>
              <a:rPr lang="fr-FR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acidité, 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toxicité ferreuse, etc.). Il présente de bonnes qualités </a:t>
            </a:r>
            <a:r>
              <a:rPr lang="fr-FR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organo-leptiques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(goût et arôme).</a:t>
            </a:r>
          </a:p>
          <a:p>
            <a:pPr algn="just"/>
            <a:endParaRPr lang="fr-FR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 datation la plus ancienne remonte à plus de 800 ans avant J.C. et son foyer de domestication primaire est situé dans le Delta Intérieur du fleuve Niger (actuel Mali). (cf. </a:t>
            </a:r>
            <a:r>
              <a:rPr lang="fr-FR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fr-FR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1). </a:t>
            </a:r>
            <a:endParaRPr lang="fr-FR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1"/>
          <p:cNvSpPr>
            <a:spLocks noChangeArrowheads="1"/>
          </p:cNvSpPr>
          <p:nvPr/>
        </p:nvSpPr>
        <p:spPr bwMode="auto">
          <a:xfrm>
            <a:off x="21233593" y="16019175"/>
            <a:ext cx="6777719" cy="830997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fr-FR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Fig1</a:t>
            </a:r>
            <a:r>
              <a:rPr lang="en-US" alt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altLang="fr-FR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Zones de </a:t>
            </a:r>
            <a:r>
              <a:rPr lang="fr-FR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domestication du riz africain</a:t>
            </a:r>
          </a:p>
          <a:p>
            <a:pPr algn="ctr"/>
            <a:r>
              <a:rPr lang="fr-FR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O. </a:t>
            </a:r>
            <a:r>
              <a:rPr lang="fr-FR" sz="2400" b="1" i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glaberrima</a:t>
            </a:r>
            <a:r>
              <a:rPr lang="fr-FR" sz="2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alt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Carney, 1998)</a:t>
            </a:r>
            <a:endParaRPr lang="en-US" alt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9" name="Groupe 58"/>
          <p:cNvGrpSpPr/>
          <p:nvPr/>
        </p:nvGrpSpPr>
        <p:grpSpPr>
          <a:xfrm>
            <a:off x="648472" y="26643260"/>
            <a:ext cx="13825336" cy="7992888"/>
            <a:chOff x="15266096" y="26283220"/>
            <a:chExt cx="13825336" cy="7992888"/>
          </a:xfrm>
        </p:grpSpPr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37904" y="27558523"/>
              <a:ext cx="4896544" cy="5853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20584437" y="27755020"/>
              <a:ext cx="8363179" cy="5478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Dans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 médecine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traditionnelle :</a:t>
              </a:r>
            </a:p>
            <a:p>
              <a:pPr marL="457200" indent="-457200" algn="just">
                <a:buFontTx/>
                <a:buChar char="-"/>
              </a:pP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graine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 germe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 riz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sont utilisés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contre les troubles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 la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ménopause, la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dysménorrhée (règle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douloureuse), la ménorragie (augmentation abondante des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règles et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sa durée) et pour déclencher l’ovulation ;</a:t>
              </a:r>
            </a:p>
            <a:p>
              <a:pPr marL="457200" indent="-457200" algn="just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lutte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contre la stérilité chez la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femme ;</a:t>
              </a:r>
            </a:p>
            <a:p>
              <a:pPr marL="457200" indent="-457200" algn="just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traitement des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diarrhées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de la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dysenterie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sous forme de cataplasmes émollients, etc.</a:t>
              </a:r>
              <a:endParaRPr lang="fr-FR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1"/>
            <p:cNvSpPr>
              <a:spLocks noChangeArrowheads="1"/>
            </p:cNvSpPr>
            <p:nvPr/>
          </p:nvSpPr>
          <p:spPr bwMode="auto">
            <a:xfrm>
              <a:off x="15266096" y="33445111"/>
              <a:ext cx="4929702" cy="830997"/>
            </a:xfrm>
            <a:prstGeom prst="rect">
              <a:avLst/>
            </a:prstGeom>
            <a:noFill/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fr-FR" sz="24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 2. </a:t>
              </a:r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Champ d’</a:t>
              </a:r>
              <a:r>
                <a:rPr lang="fr-FR" altLang="fr-FR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O. </a:t>
              </a:r>
              <a:r>
                <a:rPr lang="fr-FR" altLang="fr-FR" sz="2400" b="1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glaberrima</a:t>
              </a:r>
              <a:endParaRPr lang="fr-FR" altLang="fr-F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FR" altLang="fr-FR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www.prota.org </a:t>
              </a:r>
              <a:endParaRPr lang="en-US" alt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722280" y="26283220"/>
              <a:ext cx="1036915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6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Usages dans la pharmacopée </a:t>
              </a: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576264" y="35068196"/>
            <a:ext cx="14329592" cy="7056784"/>
            <a:chOff x="14978064" y="33764501"/>
            <a:chExt cx="14329592" cy="7056784"/>
          </a:xfrm>
        </p:grpSpPr>
        <p:sp>
          <p:nvSpPr>
            <p:cNvPr id="19" name="Rectangle 18"/>
            <p:cNvSpPr/>
            <p:nvPr/>
          </p:nvSpPr>
          <p:spPr>
            <a:xfrm>
              <a:off x="14978065" y="35131487"/>
              <a:ext cx="7704856" cy="49398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Dans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les rites et coutumes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traditionnelles, le riz africain est utilisé comme offrandes pour des divinités et comme objet de cérémonies : </a:t>
              </a:r>
            </a:p>
            <a:p>
              <a:pPr algn="just"/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ites d’initiation, funérailles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35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kou-daama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), circoncision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excision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35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yoobu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), rasage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35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wuru-poma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et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intronisation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r-FR" sz="35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Wuru-finoma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des chefs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traditionnels, etc. (</a:t>
              </a:r>
              <a:r>
                <a:rPr lang="fr-FR" sz="35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Atacora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endParaRPr lang="fr-FR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00" name="Picture 76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43925" y="34916630"/>
              <a:ext cx="4276638" cy="4873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Rectangle 1"/>
            <p:cNvSpPr>
              <a:spLocks noChangeArrowheads="1"/>
            </p:cNvSpPr>
            <p:nvPr/>
          </p:nvSpPr>
          <p:spPr bwMode="auto">
            <a:xfrm>
              <a:off x="23114968" y="39990288"/>
              <a:ext cx="5053149" cy="830997"/>
            </a:xfrm>
            <a:prstGeom prst="rect">
              <a:avLst/>
            </a:prstGeom>
            <a:noFill/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altLang="fr-FR" sz="24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 3</a:t>
              </a:r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Plant d’</a:t>
              </a:r>
              <a:r>
                <a:rPr lang="fr-FR" altLang="fr-FR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O. </a:t>
              </a:r>
              <a:r>
                <a:rPr lang="fr-FR" altLang="fr-FR" sz="2400" b="1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glaberrima</a:t>
              </a:r>
              <a:endParaRPr lang="fr-FR" altLang="fr-F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FR" altLang="fr-FR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ADRAO, 2007</a:t>
              </a:r>
              <a:endParaRPr lang="en-US" alt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978064" y="33764501"/>
              <a:ext cx="1432959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Usages </a:t>
              </a:r>
              <a:r>
                <a:rPr lang="fr-FR" sz="6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dans les cérémonies traditionnelles</a:t>
              </a:r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720280" y="18661975"/>
            <a:ext cx="13681520" cy="8125301"/>
            <a:chOff x="0" y="24483020"/>
            <a:chExt cx="13681520" cy="8125301"/>
          </a:xfrm>
        </p:grpSpPr>
        <p:sp>
          <p:nvSpPr>
            <p:cNvPr id="6" name="Rectangle 5"/>
            <p:cNvSpPr/>
            <p:nvPr/>
          </p:nvSpPr>
          <p:spPr>
            <a:xfrm>
              <a:off x="0" y="24483020"/>
              <a:ext cx="8064896" cy="81253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60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Usages </a:t>
              </a:r>
              <a:r>
                <a:rPr lang="en-US" sz="6000" b="1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alimentaires</a:t>
              </a:r>
              <a:endParaRPr lang="en-US" sz="6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fr-FR" sz="1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riz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africain est consommé localement sous plusieurs formes :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cuit à l’eau et à la vapeur, le riz est consommé au gras ou avec la friture ;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fr-FR" sz="35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Atassi</a:t>
              </a:r>
              <a:r>
                <a:rPr lang="fr-FR" sz="35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composé de riz-Niébé ;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bouillie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agrémentée avec du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lait ;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farine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pour la fabrication du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pain ;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fr-FR" sz="35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Wô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pâte accompagnée de sauce de tomate ou de légumes ;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fr-FR" sz="35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Tchoukoutou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»,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boisson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locale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fermentée.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alimentation </a:t>
              </a:r>
              <a:r>
                <a:rPr lang="fr-FR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 </a:t>
              </a: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animaux, etc. </a:t>
              </a:r>
              <a:endParaRPr lang="fr-FR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fr-FR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Groupe 53"/>
            <p:cNvGrpSpPr/>
            <p:nvPr/>
          </p:nvGrpSpPr>
          <p:grpSpPr>
            <a:xfrm>
              <a:off x="8319770" y="24627036"/>
              <a:ext cx="5361750" cy="7560840"/>
              <a:chOff x="23297434" y="19298444"/>
              <a:chExt cx="5361750" cy="7560840"/>
            </a:xfrm>
          </p:grpSpPr>
          <p:pic>
            <p:nvPicPr>
              <p:cNvPr id="34" name="Image 33" descr="C:\Users\Yves AGNOUN\AppData\Local\Microsoft\Windows\Temporary Internet Files\Content.Word\Nouvelle image.png"/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02600" y="19298444"/>
                <a:ext cx="5111928" cy="666017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7" name="Rectangle 1"/>
              <p:cNvSpPr>
                <a:spLocks noChangeArrowheads="1"/>
              </p:cNvSpPr>
              <p:nvPr/>
            </p:nvSpPr>
            <p:spPr bwMode="auto">
              <a:xfrm>
                <a:off x="23297434" y="26028287"/>
                <a:ext cx="5361750" cy="830997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3" dist="53882" dir="13500000">
                  <a:schemeClr val="bg2">
                    <a:alpha val="50000"/>
                  </a:schemeClr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anchor="ctr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/>
                <a:r>
                  <a:rPr lang="en-US" altLang="fr-FR" sz="2400" b="1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fr-FR" sz="2400" b="1" u="sng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Photo 1:</a:t>
                </a:r>
                <a:r>
                  <a:rPr lang="en-US" altLang="fr-FR" sz="2400" b="1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Un </a:t>
                </a:r>
                <a:r>
                  <a:rPr lang="en-US" altLang="fr-FR" sz="2400" b="1" dirty="0" err="1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repas</a:t>
                </a:r>
                <a:r>
                  <a:rPr lang="en-US" altLang="fr-FR" sz="2400" b="1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en </a:t>
                </a:r>
                <a:r>
                  <a:rPr lang="en-US" altLang="fr-FR" sz="2400" b="1" dirty="0" err="1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famille</a:t>
                </a:r>
                <a:r>
                  <a:rPr lang="en-US" altLang="fr-FR" sz="2400" b="1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en-US" altLang="fr-FR" sz="2400" b="1" dirty="0" err="1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Reste</a:t>
                </a:r>
                <a:r>
                  <a:rPr lang="en-US" altLang="fr-FR" sz="2400" b="1" dirty="0" smtClean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, 1934)</a:t>
                </a:r>
                <a:endParaRPr lang="en-US" altLang="fr-FR" sz="2400" i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3" name="Groupe 52"/>
          <p:cNvGrpSpPr/>
          <p:nvPr/>
        </p:nvGrpSpPr>
        <p:grpSpPr>
          <a:xfrm>
            <a:off x="14977864" y="35451170"/>
            <a:ext cx="13538011" cy="3793490"/>
            <a:chOff x="15049365" y="7719964"/>
            <a:chExt cx="13538011" cy="3793490"/>
          </a:xfrm>
        </p:grpSpPr>
        <p:sp>
          <p:nvSpPr>
            <p:cNvPr id="62" name="Rectangle 61"/>
            <p:cNvSpPr/>
            <p:nvPr/>
          </p:nvSpPr>
          <p:spPr>
            <a:xfrm>
              <a:off x="15193381" y="7719964"/>
              <a:ext cx="81369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6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Avantages des NERICA</a:t>
              </a:r>
              <a:endParaRPr lang="fr-FR" sz="6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5049365" y="8728076"/>
              <a:ext cx="8497251" cy="2785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Bonne productivité et rendement élevé (4 à 6 t/ha) hérités d’</a:t>
              </a:r>
              <a:r>
                <a:rPr lang="fr-FR" sz="35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Oryza </a:t>
              </a:r>
              <a:r>
                <a:rPr lang="fr-FR" sz="35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sativa</a:t>
              </a:r>
              <a:r>
                <a:rPr lang="fr-FR" sz="35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457200" indent="-457200">
                <a:buFontTx/>
                <a:buChar char="-"/>
              </a:pPr>
              <a:r>
                <a:rPr lang="fr-FR" sz="35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Résistance à plusieurs stress environnementaux héritée d’</a:t>
              </a:r>
              <a:r>
                <a:rPr lang="fr-FR" sz="35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Oryza </a:t>
              </a:r>
              <a:r>
                <a:rPr lang="fr-FR" sz="35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glaberrima</a:t>
              </a:r>
              <a:r>
                <a:rPr lang="fr-FR" sz="35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endParaRPr lang="fr-FR" sz="35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5" name="Picture 7" descr="terke1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34649" y="7845543"/>
              <a:ext cx="4032648" cy="2955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Rectangle 1"/>
            <p:cNvSpPr>
              <a:spLocks noChangeArrowheads="1"/>
            </p:cNvSpPr>
            <p:nvPr/>
          </p:nvSpPr>
          <p:spPr bwMode="auto">
            <a:xfrm>
              <a:off x="23114568" y="10930707"/>
              <a:ext cx="5472808" cy="461665"/>
            </a:xfrm>
            <a:prstGeom prst="rect">
              <a:avLst/>
            </a:prstGeom>
            <a:noFill/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fr-FR" sz="24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 5</a:t>
              </a:r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fr-FR" sz="2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Variétés</a:t>
              </a:r>
              <a:r>
                <a:rPr lang="en-US" altLang="fr-FR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NERICA (</a:t>
              </a:r>
              <a:r>
                <a:rPr lang="fr-FR" altLang="fr-FR" sz="24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Sié, 2012) </a:t>
              </a:r>
              <a:endParaRPr lang="en-US" alt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6625</TotalTime>
  <Words>783</Words>
  <Application>Microsoft Office PowerPoint</Application>
  <PresentationFormat>Personnalisé</PresentationFormat>
  <Paragraphs>56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CorelDRAW</vt:lpstr>
      <vt:lpstr>Nouveau Riz pour l’Afrique (NERICA) : fruit de la valorisation du riz africain</vt:lpstr>
    </vt:vector>
  </TitlesOfParts>
  <Company>CIRAD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 au service de la MEV des basfonds</dc:title>
  <dc:creator>Djagba Justin</dc:creator>
  <cp:lastModifiedBy>hp pro</cp:lastModifiedBy>
  <cp:revision>507</cp:revision>
  <dcterms:created xsi:type="dcterms:W3CDTF">2011-06-08T16:18:56Z</dcterms:created>
  <dcterms:modified xsi:type="dcterms:W3CDTF">2016-10-01T13:05:21Z</dcterms:modified>
</cp:coreProperties>
</file>